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4181" r:id="rId1"/>
    <p:sldMasterId id="2147484182" r:id="rId2"/>
    <p:sldMasterId id="2147484184" r:id="rId3"/>
  </p:sldMasterIdLst>
  <p:notesMasterIdLst>
    <p:notesMasterId r:id="rId38"/>
  </p:notesMasterIdLst>
  <p:sldIdLst>
    <p:sldId id="1107" r:id="rId4"/>
    <p:sldId id="1068" r:id="rId5"/>
    <p:sldId id="1070" r:id="rId6"/>
    <p:sldId id="1071" r:id="rId7"/>
    <p:sldId id="1085" r:id="rId8"/>
    <p:sldId id="1073" r:id="rId9"/>
    <p:sldId id="265" r:id="rId10"/>
    <p:sldId id="1101" r:id="rId11"/>
    <p:sldId id="1102" r:id="rId12"/>
    <p:sldId id="1103" r:id="rId13"/>
    <p:sldId id="1081" r:id="rId14"/>
    <p:sldId id="261" r:id="rId15"/>
    <p:sldId id="1088" r:id="rId16"/>
    <p:sldId id="267" r:id="rId17"/>
    <p:sldId id="1082" r:id="rId18"/>
    <p:sldId id="1465" r:id="rId19"/>
    <p:sldId id="1464" r:id="rId20"/>
    <p:sldId id="1480" r:id="rId21"/>
    <p:sldId id="1083" r:id="rId22"/>
    <p:sldId id="1087" r:id="rId23"/>
    <p:sldId id="1097" r:id="rId24"/>
    <p:sldId id="1090" r:id="rId25"/>
    <p:sldId id="1111" r:id="rId26"/>
    <p:sldId id="1481" r:id="rId27"/>
    <p:sldId id="1084" r:id="rId28"/>
    <p:sldId id="1086" r:id="rId29"/>
    <p:sldId id="1100" r:id="rId30"/>
    <p:sldId id="1109" r:id="rId31"/>
    <p:sldId id="1112" r:id="rId32"/>
    <p:sldId id="1482" r:id="rId33"/>
    <p:sldId id="1091" r:id="rId34"/>
    <p:sldId id="1105" r:id="rId35"/>
    <p:sldId id="1106" r:id="rId36"/>
    <p:sldId id="266" r:id="rId37"/>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1" userDrawn="1">
          <p15:clr>
            <a:srgbClr val="A4A3A4"/>
          </p15:clr>
        </p15:guide>
        <p15:guide id="2" pos="3839" userDrawn="1">
          <p15:clr>
            <a:srgbClr val="A4A3A4"/>
          </p15:clr>
        </p15:guide>
        <p15:guide id="3" orient="horz" pos="30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5E8"/>
    <a:srgbClr val="B6D7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B2E9A2-3507-4F1C-B9AD-C2CCA2C865C8}">
  <a:tblStyle styleId="{7AB2E9A2-3507-4F1C-B9AD-C2CCA2C865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2DFB4C-1B19-410E-A4A0-DFE7AEDEE505}" styleName="Table_1">
    <a:wholeTbl>
      <a:tcTxStyle b="off" i="off">
        <a:font>
          <a:latin typeface="AvenirNext forINTUIT"/>
          <a:ea typeface="AvenirNext forINTUIT"/>
          <a:cs typeface="AvenirNext forINTUI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5EA"/>
          </a:solidFill>
        </a:fill>
      </a:tcStyle>
    </a:band1H>
    <a:band2H>
      <a:tcTxStyle/>
      <a:tcStyle>
        <a:tcBdr/>
      </a:tcStyle>
    </a:band2H>
    <a:band1V>
      <a:tcTxStyle/>
      <a:tcStyle>
        <a:tcBdr/>
        <a:fill>
          <a:solidFill>
            <a:srgbClr val="CAD5EA"/>
          </a:solidFill>
        </a:fill>
      </a:tcStyle>
    </a:band1V>
    <a:band2V>
      <a:tcTxStyle/>
      <a:tcStyle>
        <a:tcBdr/>
      </a:tcStyle>
    </a:band2V>
    <a:lastCol>
      <a:tcTxStyle b="on" i="off">
        <a:font>
          <a:latin typeface="AvenirNext forINTUIT"/>
          <a:ea typeface="AvenirNext forINTUIT"/>
          <a:cs typeface="AvenirNext forINTUIT"/>
        </a:font>
        <a:schemeClr val="lt1"/>
      </a:tcTxStyle>
      <a:tcStyle>
        <a:tcBdr/>
        <a:fill>
          <a:solidFill>
            <a:schemeClr val="accent1"/>
          </a:solidFill>
        </a:fill>
      </a:tcStyle>
    </a:lastCol>
    <a:firstCol>
      <a:tcTxStyle b="on" i="off">
        <a:font>
          <a:latin typeface="AvenirNext forINTUIT"/>
          <a:ea typeface="AvenirNext forINTUIT"/>
          <a:cs typeface="AvenirNext forINTUIT"/>
        </a:font>
        <a:schemeClr val="lt1"/>
      </a:tcTxStyle>
      <a:tcStyle>
        <a:tcBdr/>
        <a:fill>
          <a:solidFill>
            <a:schemeClr val="accent1"/>
          </a:solidFill>
        </a:fill>
      </a:tcStyle>
    </a:firstCol>
    <a:lastRow>
      <a:tcTxStyle b="on" i="off">
        <a:font>
          <a:latin typeface="AvenirNext forINTUIT"/>
          <a:ea typeface="AvenirNext forINTUIT"/>
          <a:cs typeface="AvenirNext forINTUI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venirNext forINTUIT"/>
          <a:ea typeface="AvenirNext forINTUIT"/>
          <a:cs typeface="AvenirNext forINTUI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8"/>
    <p:restoredTop sz="79916"/>
  </p:normalViewPr>
  <p:slideViewPr>
    <p:cSldViewPr snapToGrid="0">
      <p:cViewPr varScale="1">
        <p:scale>
          <a:sx n="97" d="100"/>
          <a:sy n="97" d="100"/>
        </p:scale>
        <p:origin x="1040" y="200"/>
      </p:cViewPr>
      <p:guideLst>
        <p:guide orient="horz" pos="1641"/>
        <p:guide pos="3839"/>
        <p:guide orient="horz" pos="3026"/>
      </p:guideLst>
    </p:cSldViewPr>
  </p:slideViewPr>
  <p:notesTextViewPr>
    <p:cViewPr>
      <p:scale>
        <a:sx n="1" d="1"/>
        <a:sy n="1" d="1"/>
      </p:scale>
      <p:origin x="0" y="0"/>
    </p:cViewPr>
  </p:notesTextViewPr>
  <p:sorterViewPr>
    <p:cViewPr>
      <p:scale>
        <a:sx n="100" d="100"/>
        <a:sy n="100" d="100"/>
      </p:scale>
      <p:origin x="0" y="-9152"/>
    </p:cViewPr>
  </p:sorterViewPr>
  <p:notesViewPr>
    <p:cSldViewPr snapToGrid="0">
      <p:cViewPr varScale="1">
        <p:scale>
          <a:sx n="94" d="100"/>
          <a:sy n="94" d="100"/>
        </p:scale>
        <p:origin x="345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4254135" y="139571"/>
            <a:ext cx="2232757" cy="28388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818181"/>
            </a:solidFill>
            <a:prstDash val="solid"/>
            <a:round/>
            <a:headEnd type="none" w="sm" len="sm"/>
            <a:tailEnd type="none" w="sm" len="sm"/>
          </a:ln>
        </p:spPr>
      </p:sp>
      <p:sp>
        <p:nvSpPr>
          <p:cNvPr id="5" name="Google Shape;5;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100" b="0"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rtl="0">
              <a:spcBef>
                <a:spcPts val="0"/>
              </a:spcBef>
              <a:spcAft>
                <a:spcPts val="0"/>
              </a:spcAft>
              <a:buSzPts val="1400"/>
              <a:buNone/>
              <a:defRPr sz="1100" b="0" i="0" u="none" strike="noStrike" cap="none">
                <a:solidFill>
                  <a:schemeClr val="dk1"/>
                </a:solidFill>
                <a:latin typeface="Avenir Next For Intuit"/>
                <a:ea typeface="Avenir Next For Intuit"/>
                <a:cs typeface="Avenir Next For Intuit"/>
                <a:sym typeface="Avenir Next For Intuit"/>
              </a:defRPr>
            </a:lvl2pPr>
            <a:lvl3pPr marL="1371600" marR="0" lvl="2" indent="-228600" algn="l" rtl="0">
              <a:spcBef>
                <a:spcPts val="0"/>
              </a:spcBef>
              <a:spcAft>
                <a:spcPts val="0"/>
              </a:spcAft>
              <a:buSzPts val="1400"/>
              <a:buNone/>
              <a:defRPr sz="1100" b="0" i="0" u="none" strike="noStrike" cap="none">
                <a:solidFill>
                  <a:schemeClr val="dk1"/>
                </a:solidFill>
                <a:latin typeface="Avenir Next For Intuit"/>
                <a:ea typeface="Avenir Next For Intuit"/>
                <a:cs typeface="Avenir Next For Intuit"/>
                <a:sym typeface="Avenir Next For Intuit"/>
              </a:defRPr>
            </a:lvl3pPr>
            <a:lvl4pPr marL="1828800" marR="0" lvl="3" indent="-228600" algn="l" rtl="0">
              <a:spcBef>
                <a:spcPts val="0"/>
              </a:spcBef>
              <a:spcAft>
                <a:spcPts val="0"/>
              </a:spcAft>
              <a:buSzPts val="1400"/>
              <a:buNone/>
              <a:defRPr sz="11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rtl="0">
              <a:spcBef>
                <a:spcPts val="0"/>
              </a:spcBef>
              <a:spcAft>
                <a:spcPts val="0"/>
              </a:spcAft>
              <a:buSzPts val="1400"/>
              <a:buNone/>
              <a:defRPr sz="1100" b="0" i="0" u="none" strike="noStrike" cap="none">
                <a:solidFill>
                  <a:schemeClr val="dk1"/>
                </a:solidFill>
                <a:latin typeface="Avenir Next For Intuit"/>
                <a:ea typeface="Avenir Next For Intuit"/>
                <a:cs typeface="Avenir Next For Intuit"/>
                <a:sym typeface="Avenir Next For Intui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hdr" idx="3"/>
          </p:nvPr>
        </p:nvSpPr>
        <p:spPr>
          <a:xfrm>
            <a:off x="363183" y="134155"/>
            <a:ext cx="2232757" cy="31227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831851" y="8808390"/>
            <a:ext cx="2232757" cy="21328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venir Next For Intuit"/>
                <a:ea typeface="Avenir Next For Intuit"/>
                <a:cs typeface="Avenir Next For Intuit"/>
                <a:sym typeface="Avenir Next For Intuit"/>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2889" y="8808390"/>
            <a:ext cx="402274" cy="21328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US" sz="800" b="1" i="0" u="none" strike="noStrike" cap="none">
                <a:solidFill>
                  <a:schemeClr val="dk1"/>
                </a:solidFill>
                <a:latin typeface="Avenir Next For Intuit"/>
                <a:ea typeface="Avenir Next For Intuit"/>
                <a:cs typeface="Avenir Next For Intuit"/>
                <a:sym typeface="Avenir Next For Intuit"/>
              </a:rPr>
              <a:t>‹#›</a:t>
            </a:fld>
            <a:endParaRPr sz="800" b="1" i="0" u="none" strike="noStrike" cap="none">
              <a:solidFill>
                <a:schemeClr val="dk1"/>
              </a:solidFill>
              <a:latin typeface="Avenir Next For Intuit"/>
              <a:ea typeface="Avenir Next For Intuit"/>
              <a:cs typeface="Avenir Next For Intuit"/>
              <a:sym typeface="Avenir Next For Intui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Hey everyone. It’s great to be here at the O’Reilly AI conference!</a:t>
            </a:r>
          </a:p>
          <a:p>
            <a:pPr marL="0" lvl="0" indent="0" algn="l" rtl="0">
              <a:spcBef>
                <a:spcPts val="0"/>
              </a:spcBef>
              <a:spcAft>
                <a:spcPts val="0"/>
              </a:spcAft>
              <a:buNone/>
            </a:pPr>
            <a:r>
              <a:rPr lang="en-US" dirty="0"/>
              <a:t>My name is Michael Radwin. I’m a Data Science &amp; Analytics leader at Intuit. </a:t>
            </a:r>
          </a:p>
          <a:p>
            <a:pPr marL="0" lvl="0" indent="0" algn="l" rtl="0">
              <a:spcBef>
                <a:spcPts val="0"/>
              </a:spcBef>
              <a:spcAft>
                <a:spcPts val="0"/>
              </a:spcAft>
              <a:buNone/>
            </a:pPr>
            <a:r>
              <a:rPr lang="en-US" dirty="0"/>
              <a:t>I’m super-excited to share a few stories with you about how we applied design thinking to AI product development at Intuit. </a:t>
            </a:r>
          </a:p>
          <a:p>
            <a:pPr marL="0" lvl="0" indent="0" algn="l" rtl="0">
              <a:spcBef>
                <a:spcPts val="0"/>
              </a:spcBef>
              <a:spcAft>
                <a:spcPts val="0"/>
              </a:spcAft>
              <a:buNone/>
            </a:pPr>
            <a:r>
              <a:rPr lang="en-US" dirty="0"/>
              <a:t>I hope you’ll take away some new techniques you can apply at your own organizations.</a:t>
            </a:r>
          </a:p>
          <a:p>
            <a:pPr marL="0" lvl="0" indent="0" algn="l" rtl="0">
              <a:spcBef>
                <a:spcPts val="0"/>
              </a:spcBef>
              <a:spcAft>
                <a:spcPts val="0"/>
              </a:spcAft>
              <a:buNone/>
            </a:pPr>
            <a:endParaRPr lang="en-US" dirty="0"/>
          </a:p>
        </p:txBody>
      </p:sp>
      <p:sp>
        <p:nvSpPr>
          <p:cNvPr id="2361" name="Google Shape;2361;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04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venir Next For Intuit"/>
                <a:ea typeface="Avenir Next For Intuit"/>
                <a:cs typeface="Avenir Next For Intuit"/>
                <a:sym typeface="Avenir Next For Intuit"/>
              </a:rPr>
              <a:t>So those are the 3 principles. Deep customer empathy, go broad to go narrow, and rapid experiments with customers.</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These 3 principles are easy to learn, but require some discipline to put into practice.</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We've shared a booklet with with you today that contains several “method cards” to help you use Design for Delight at your own organization.</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(build) Over the next few minutes, we’ll go deeper into some of the D4D methods in the context of how they were used to create awesome AI product experiences.</a:t>
            </a:r>
          </a:p>
          <a:p>
            <a:endParaRPr lang="en-US" sz="1100" b="0" i="0" u="none" strike="noStrike" cap="none" dirty="0">
              <a:solidFill>
                <a:schemeClr val="dk1"/>
              </a:solidFill>
              <a:effectLst/>
              <a:latin typeface="Avenir Next For Intuit"/>
              <a:ea typeface="Avenir Next For Intuit"/>
              <a:cs typeface="Avenir Next For Intuit"/>
              <a:sym typeface="Avenir Next For Intuit"/>
            </a:endParaRPr>
          </a:p>
          <a:p>
            <a:endParaRPr lang="en-US" sz="1100" b="0" i="0" u="none" strike="noStrike" cap="none" dirty="0">
              <a:solidFill>
                <a:schemeClr val="dk1"/>
              </a:solidFill>
              <a:effectLst/>
              <a:latin typeface="Avenir Next For Intuit"/>
              <a:ea typeface="Avenir Next For Intuit"/>
              <a:cs typeface="Avenir Next For Intuit"/>
              <a:sym typeface="Avenir Next For Intuit"/>
            </a:endParaRPr>
          </a:p>
          <a:p>
            <a:r>
              <a:rPr lang="en-US" sz="1100" b="0" i="0" u="none" strike="noStrike" cap="none" dirty="0">
                <a:solidFill>
                  <a:schemeClr val="dk1"/>
                </a:solidFill>
                <a:effectLst/>
                <a:latin typeface="Avenir Next For Intuit"/>
                <a:ea typeface="Avenir Next For Intuit"/>
                <a:cs typeface="Avenir Next For Intuit"/>
                <a:sym typeface="Avenir Next For Intuit"/>
              </a:rPr>
              <a:t>For example, identifying Leap of Faith Assumptions will help you to design and run the most important experiments first, so you can either validate or invalidate your hypotheses.</a:t>
            </a:r>
          </a:p>
          <a:p>
            <a:endParaRPr lang="en-US" sz="1100" b="0" i="0" u="none" strike="noStrike" cap="none" dirty="0">
              <a:solidFill>
                <a:schemeClr val="dk1"/>
              </a:solidFill>
              <a:effectLst/>
              <a:latin typeface="Avenir Next For Intuit"/>
              <a:ea typeface="Avenir Next For Intuit"/>
              <a:cs typeface="Avenir Next For Intuit"/>
              <a:sym typeface="Avenir Next For Intuit"/>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10</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75307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got a brief introduction to Design Thinking, let’s look at three examples of how we have applied the Design for Delight methodology to the space of AI &amp; Machine Learning. </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11</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32015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p12:notes"/>
          <p:cNvSpPr>
            <a:spLocks noGrp="1" noRot="1" noChangeAspect="1"/>
          </p:cNvSpPr>
          <p:nvPr>
            <p:ph type="sldImg" idx="2"/>
          </p:nvPr>
        </p:nvSpPr>
        <p:spPr>
          <a:xfrm>
            <a:off x="219075" y="1141413"/>
            <a:ext cx="3098800" cy="1743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7" name="Google Shape;2407;p12:notes"/>
          <p:cNvSpPr txBox="1">
            <a:spLocks noGrp="1"/>
          </p:cNvSpPr>
          <p:nvPr>
            <p:ph type="body" idx="1"/>
          </p:nvPr>
        </p:nvSpPr>
        <p:spPr>
          <a:xfrm>
            <a:off x="335649" y="3751189"/>
            <a:ext cx="2782917" cy="4784625"/>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Clr>
                <a:schemeClr val="dk1"/>
              </a:buClr>
              <a:buSzPts val="1200"/>
              <a:buFont typeface="Avenir Next For Intuit"/>
              <a:buNone/>
            </a:pPr>
            <a:r>
              <a:rPr lang="en-US" sz="1200" dirty="0">
                <a:solidFill>
                  <a:srgbClr val="0077C5"/>
                </a:solidFill>
                <a:latin typeface="Avenir Next For Intuit"/>
                <a:ea typeface="Avenir Next For Intuit"/>
                <a:cs typeface="Avenir Next For Intuit"/>
                <a:sym typeface="Avenir Next For Intuit"/>
              </a:rPr>
              <a:t>Our first example of blending data science and design for delight comes from Mint.</a:t>
            </a:r>
            <a:endParaRPr sz="1200" dirty="0">
              <a:solidFill>
                <a:srgbClr val="0077C5"/>
              </a:solidFill>
              <a:latin typeface="Avenir Next For Intuit"/>
              <a:ea typeface="Avenir Next For Intuit"/>
              <a:cs typeface="Avenir Next For Intuit"/>
              <a:sym typeface="Avenir Next For Intuit"/>
            </a:endParaRPr>
          </a:p>
        </p:txBody>
      </p:sp>
      <p:sp>
        <p:nvSpPr>
          <p:cNvPr id="2408" name="Google Shape;2408;p12:notes"/>
          <p:cNvSpPr txBox="1"/>
          <p:nvPr/>
        </p:nvSpPr>
        <p:spPr>
          <a:xfrm>
            <a:off x="264984" y="3525960"/>
            <a:ext cx="3010347" cy="5096563"/>
          </a:xfrm>
          <a:prstGeom prst="rect">
            <a:avLst/>
          </a:prstGeom>
          <a:noFill/>
          <a:ln w="9525" cap="flat" cmpd="sng">
            <a:solidFill>
              <a:schemeClr val="dk1"/>
            </a:solidFill>
            <a:prstDash val="solid"/>
            <a:round/>
            <a:headEnd type="none" w="sm" len="sm"/>
            <a:tailEnd type="none" w="sm" len="sm"/>
          </a:ln>
        </p:spPr>
        <p:txBody>
          <a:bodyPr spcFirstLastPara="1" wrap="square" lIns="92725" tIns="46350" rIns="92725" bIns="46350" anchor="t" anchorCtr="0">
            <a:noAutofit/>
          </a:bodyPr>
          <a:lstStyle/>
          <a:p>
            <a:pPr marL="0" marR="0" lvl="0" indent="0" algn="l" rtl="0">
              <a:lnSpc>
                <a:spcPct val="100000"/>
              </a:lnSpc>
              <a:spcBef>
                <a:spcPts val="0"/>
              </a:spcBef>
              <a:spcAft>
                <a:spcPts val="0"/>
              </a:spcAft>
              <a:buClr>
                <a:srgbClr val="000000"/>
              </a:buClr>
              <a:buSzPts val="275"/>
              <a:buFont typeface="Avenir"/>
              <a:buNone/>
            </a:pPr>
            <a:r>
              <a:rPr lang="en-US" sz="1100" b="1" i="0" u="none" strike="noStrike" cap="none" dirty="0">
                <a:solidFill>
                  <a:srgbClr val="000000"/>
                </a:solidFill>
                <a:latin typeface="Avenir"/>
                <a:ea typeface="Avenir"/>
                <a:cs typeface="Avenir"/>
                <a:sym typeface="Avenir"/>
              </a:rPr>
              <a:t>TARGET TIME: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Avenir Next For Intuit" panose="020B0503020202020204" charset="0"/>
                <a:ea typeface="Avenir Next For Intuit" panose="020B0503020202020204" charset="0"/>
                <a:cs typeface="Calibri" panose="020F0502020204030204" pitchFamily="34" charset="0"/>
              </a:rPr>
              <a:t>From analyzing Mint transaction data, our teams found that many Mint users pay overdraft fees to their bank when they try to make a purchase but have insufficient funds in their bank accounts.</a:t>
            </a:r>
          </a:p>
          <a:p>
            <a:pPr marL="342900" marR="0" lvl="0" indent="-342900">
              <a:spcBef>
                <a:spcPts val="0"/>
              </a:spcBef>
              <a:spcAft>
                <a:spcPts val="0"/>
              </a:spcAft>
              <a:buFont typeface="Symbol" panose="05050102010706020507" pitchFamily="18" charset="2"/>
              <a:buChar char=""/>
            </a:pPr>
            <a:r>
              <a:rPr lang="en-US" sz="1100" dirty="0">
                <a:effectLst/>
                <a:latin typeface="Avenir Next For Intuit" panose="020B0503020202020204" charset="0"/>
                <a:ea typeface="Avenir Next For Intuit" panose="020B0503020202020204" charset="0"/>
                <a:cs typeface="Calibri" panose="020F0502020204030204" pitchFamily="34" charset="0"/>
              </a:rPr>
              <a:t>Mint customers are paying $250M a year in overdraft fees to just the 5 largest banks.</a:t>
            </a:r>
          </a:p>
          <a:p>
            <a:pPr marL="342900" marR="0" lvl="0" indent="-342900">
              <a:spcBef>
                <a:spcPts val="0"/>
              </a:spcBef>
              <a:spcAft>
                <a:spcPts val="0"/>
              </a:spcAft>
              <a:buFont typeface="Symbol" panose="05050102010706020507" pitchFamily="18" charset="2"/>
              <a:buChar char=""/>
            </a:pPr>
            <a:r>
              <a:rPr lang="en-US" sz="1100" dirty="0">
                <a:effectLst/>
                <a:latin typeface="Avenir Next For Intuit" panose="020B0503020202020204" charset="0"/>
                <a:ea typeface="Avenir Next For Intuit" panose="020B0503020202020204" charset="0"/>
                <a:cs typeface="Calibri" panose="020F0502020204030204" pitchFamily="34" charset="0"/>
              </a:rPr>
              <a:t>These fees are often $35. </a:t>
            </a:r>
            <a:endParaRPr lang="en-US" sz="1100" dirty="0">
              <a:effectLst/>
              <a:latin typeface="Avenir Next For Intuit" panose="020B050302020202020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100" dirty="0">
                <a:effectLst/>
                <a:latin typeface="Avenir Next For Intuit" panose="020B0503020202020204" charset="0"/>
                <a:ea typeface="Avenir Next For Intuit" panose="020B0503020202020204" charset="0"/>
                <a:cs typeface="Calibri" panose="020F0502020204030204" pitchFamily="34" charset="0"/>
              </a:rPr>
              <a:t>Imagine a $3 a cup of coffee that turns into a $38 cup of coffee.</a:t>
            </a:r>
            <a:endParaRPr lang="en-US" sz="1100" dirty="0">
              <a:effectLst/>
              <a:latin typeface="Avenir Next For Intuit" panose="020B050302020202020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Avenir Next For Intuit" panose="020B0503020202020204" charset="0"/>
                <a:ea typeface="Avenir Next For Intuit" panose="020B0503020202020204" charset="0"/>
                <a:cs typeface="Calibri" panose="020F0502020204030204" pitchFamily="34" charset="0"/>
              </a:rPr>
              <a:t>In fact, we find that half of these overdraft fees are triggered by transactions less than $50.  </a:t>
            </a:r>
            <a:endParaRPr lang="en-US" sz="1100" dirty="0">
              <a:effectLst/>
              <a:latin typeface="Avenir Next For Intuit" panose="020B0503020202020204" charset="0"/>
              <a:ea typeface="Times New Roman" panose="02020603050405020304" pitchFamily="18" charset="0"/>
              <a:cs typeface="Calibri" panose="020F0502020204030204" pitchFamily="34" charset="0"/>
            </a:endParaRPr>
          </a:p>
          <a:p>
            <a:pPr marL="0" marR="0">
              <a:spcBef>
                <a:spcPts val="0"/>
              </a:spcBef>
              <a:spcAft>
                <a:spcPts val="0"/>
              </a:spcAft>
            </a:pPr>
            <a:r>
              <a:rPr lang="en-US" sz="1100" dirty="0">
                <a:effectLst/>
                <a:latin typeface="Avenir Next For Intuit" panose="020B0503020202020204" charset="0"/>
                <a:ea typeface="Avenir Next For Intuit" panose="020B0503020202020204" charset="0"/>
                <a:cs typeface="Calibri" panose="020F0502020204030204" pitchFamily="34" charset="0"/>
              </a:rPr>
              <a:t> If you're living paycheck to paycheck, these overdraft fees can be a huge financial burden.</a:t>
            </a:r>
            <a:endParaRPr lang="en-US" sz="1100" dirty="0">
              <a:effectLst/>
              <a:latin typeface="Avenir Next For Intuit" panose="020B050302020202020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13</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62558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cs typeface="Calibri" panose="020F0502020204030204" pitchFamily="34" charset="0"/>
              </a:rPr>
              <a:t>So, we set out to help Mint users avoid paying overdraft fees.</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We created a supervised ML model to predict the likelihood that the user will overdraft their checking account.</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Our gradient boosted tree model uses transaction and balance data from the past month.</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To instill confidence, we knew it would be critical to excel in Prediction Accuracy and Timeliness.</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In the classic precision-recall tradeoff, we chose to optimize for high precision.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Then, once we have a prediction, we send alerts far enough in advance so our users can take some action to avoid </a:t>
            </a:r>
            <a:r>
              <a:rPr lang="en-US" sz="1200" dirty="0" err="1">
                <a:effectLst/>
                <a:latin typeface="Avenir Next For Intuit" panose="020B0503020202020204" charset="0"/>
                <a:ea typeface="Avenir Next For Intuit" panose="020B0503020202020204" charset="0"/>
                <a:cs typeface="Calibri" panose="020F0502020204030204" pitchFamily="34" charset="0"/>
              </a:rPr>
              <a:t>overdrafting</a:t>
            </a:r>
            <a:r>
              <a:rPr lang="en-US" sz="1200" dirty="0">
                <a:effectLst/>
                <a:latin typeface="Avenir Next For Intuit" panose="020B0503020202020204" charset="0"/>
                <a:ea typeface="Avenir Next For Intuit" panose="020B0503020202020204" charset="0"/>
                <a:cs typeface="Calibri" panose="020F0502020204030204" pitchFamily="34" charset="0"/>
              </a:rPr>
              <a:t> (e.g. transfer/deposit/borrow money)</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endParaRPr lang="en-US" sz="1200" dirty="0">
              <a:effectLst/>
              <a:latin typeface="Avenir Next For Intuit" panose="020B0503020202020204" charset="0"/>
              <a:ea typeface="Avenir Next For Intuit" panose="020B050302020202020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None/>
              <a:tabLst/>
              <a:defRPr/>
            </a:pPr>
            <a:r>
              <a:rPr lang="en-US" sz="1200" dirty="0">
                <a:effectLst/>
                <a:latin typeface="Avenir Next For Intuit" panose="020B0503020202020204" charset="0"/>
                <a:ea typeface="Avenir Next For Intuit" panose="020B0503020202020204" charset="0"/>
                <a:cs typeface="Calibri" panose="020F0502020204030204" pitchFamily="34" charset="0"/>
              </a:rPr>
              <a:t>Extra material (not talk track):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0" marR="0">
              <a:spcBef>
                <a:spcPts val="0"/>
              </a:spcBef>
              <a:spcAft>
                <a:spcPts val="0"/>
              </a:spcAft>
            </a:pPr>
            <a:endParaRPr lang="en-US" sz="1200" b="0" dirty="0">
              <a:effectLst/>
              <a:latin typeface="Avenir Next For Intuit" panose="020B0503020202020204" charset="0"/>
              <a:ea typeface="Avenir Next For Intuit" panose="020B0503020202020204" charset="0"/>
              <a:cs typeface="Calibri" panose="020F0502020204030204" pitchFamily="34" charset="0"/>
            </a:endParaRPr>
          </a:p>
          <a:p>
            <a:pPr marL="0" marR="0">
              <a:spcBef>
                <a:spcPts val="0"/>
              </a:spcBef>
              <a:spcAft>
                <a:spcPts val="0"/>
              </a:spcAft>
            </a:pPr>
            <a:r>
              <a:rPr lang="en-US" sz="1200" b="1" dirty="0">
                <a:effectLst/>
                <a:latin typeface="Avenir Next For Intuit" panose="020B0503020202020204" charset="0"/>
                <a:ea typeface="Avenir Next For Intuit" panose="020B0503020202020204" charset="0"/>
                <a:cs typeface="Calibri" panose="020F0502020204030204" pitchFamily="34" charset="0"/>
              </a:rPr>
              <a:t>#1</a:t>
            </a:r>
            <a:r>
              <a:rPr lang="en-US" sz="1200" b="1" baseline="0" dirty="0">
                <a:effectLst/>
                <a:latin typeface="Avenir Next For Intuit" panose="020B0503020202020204" charset="0"/>
                <a:ea typeface="Avenir Next For Intuit" panose="020B0503020202020204" charset="0"/>
                <a:cs typeface="Calibri" panose="020F0502020204030204" pitchFamily="34" charset="0"/>
              </a:rPr>
              <a:t> – </a:t>
            </a:r>
            <a:r>
              <a:rPr lang="en-US" sz="1200" b="1" dirty="0">
                <a:effectLst/>
                <a:latin typeface="Avenir Next For Intuit" panose="020B0503020202020204" charset="0"/>
                <a:ea typeface="Avenir Next For Intuit" panose="020B0503020202020204" charset="0"/>
                <a:cs typeface="Calibri" panose="020F0502020204030204" pitchFamily="34" charset="0"/>
              </a:rPr>
              <a:t>Prediction Accuracy </a:t>
            </a:r>
            <a:endParaRPr lang="en-US" sz="1200" b="1" dirty="0">
              <a:effectLst/>
              <a:latin typeface="Avenir Next For Intuit" panose="020B050302020202020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200" dirty="0">
                <a:effectLst/>
                <a:latin typeface="Avenir Next For Intuit" panose="020B0503020202020204" charset="0"/>
                <a:ea typeface="Avenir Next For Intuit" panose="020B0503020202020204" charset="0"/>
                <a:cs typeface="Calibri" panose="020F0502020204030204" pitchFamily="34" charset="0"/>
              </a:rPr>
              <a:t>Our goal was to develop a model with high precision, choosing precision over recall.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We analyzed transaction and balance data (types of accounts, and transactions, balance totals and fluctuations, etc.).</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We gained a deep understanding of circumstances that would most likely result in an overdraft, then trained the models to predict overdrafts under various conditions.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b="1" dirty="0">
                <a:effectLst/>
                <a:latin typeface="Avenir Next For Intuit" panose="020B0503020202020204" charset="0"/>
                <a:ea typeface="Avenir Next For Intuit" panose="020B0503020202020204" charset="0"/>
                <a:cs typeface="Calibri" panose="020F0502020204030204" pitchFamily="34" charset="0"/>
              </a:rPr>
              <a:t>#2 – Timeliness</a:t>
            </a:r>
            <a:endParaRPr lang="en-US" sz="1200" b="1" dirty="0">
              <a:effectLst/>
              <a:latin typeface="Avenir Next For Intuit" panose="020B050302020202020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cs typeface="Calibri" panose="020F0502020204030204" pitchFamily="34" charset="0"/>
              </a:rPr>
              <a:t>We knew that affecting change would take much more than a great AI model.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We needed to alert users in a timely manner via the right channel(s).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Through data analysis and experimentation, we learned that email alerts would be most effective for Mint users.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We trained the model to predict overdraft at least one week in advance.</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cs typeface="Calibri" panose="020F0502020204030204" pitchFamily="34" charset="0"/>
              </a:rPr>
              <a:t>This would give our customers sufficient time to take action to avoid overdraft charges: transfer/deposit/borrow money.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pPr marL="914400" marR="0">
              <a:spcBef>
                <a:spcPts val="0"/>
              </a:spcBef>
              <a:spcAft>
                <a:spcPts val="0"/>
              </a:spcAft>
            </a:pPr>
            <a:r>
              <a:rPr lang="en-US" sz="1200" dirty="0">
                <a:effectLst/>
                <a:latin typeface="Avenir Next For Intuit" panose="020B0503020202020204" charset="0"/>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en-US" sz="1200" b="1" dirty="0">
                <a:effectLst/>
                <a:latin typeface="Avenir Next For Intuit" panose="020B0503020202020204" charset="0"/>
                <a:ea typeface="Avenir Next For Intuit" panose="020B0503020202020204" charset="0"/>
                <a:cs typeface="Calibri" panose="020F0502020204030204" pitchFamily="34" charset="0"/>
              </a:rPr>
              <a:t>#3 – Messaging effectiveness </a:t>
            </a:r>
            <a:endParaRPr lang="en-US" sz="1200" b="1" dirty="0">
              <a:effectLst/>
              <a:latin typeface="Avenir Next For Intuit" panose="020B050302020202020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cs typeface="Calibri" panose="020F0502020204030204" pitchFamily="34" charset="0"/>
              </a:rPr>
              <a:t>To engage users and drive behavior change on such a sensitive financial matter, it was vital for our team to be grounded in deep customer empathy.  </a:t>
            </a:r>
            <a:endParaRPr lang="en-US" sz="1200" dirty="0">
              <a:effectLst/>
              <a:latin typeface="Avenir Next For Intuit" panose="020B050302020202020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14</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409527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We built a great model. But that wasn't enough.</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Through rapid experimentation, we learned that the design of the experience had a huge impact on whether the users took action or not.</a:t>
            </a:r>
            <a:r>
              <a:rPr lang="en-US" sz="1200" baseline="0" dirty="0">
                <a:effectLst/>
                <a:latin typeface="Avenir Next For Intuit" panose="020B0503020202020204" charset="0"/>
                <a:ea typeface="Avenir Next For Intuit" panose="020B0503020202020204" charset="0"/>
              </a:rPr>
              <a:t> </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baseline="0" dirty="0">
                <a:effectLst/>
                <a:latin typeface="Avenir Next For Intuit" panose="020B0503020202020204" charset="0"/>
                <a:ea typeface="Avenir Next For Intuit" panose="020B0503020202020204" charset="0"/>
              </a:rPr>
              <a:t>We needed si</a:t>
            </a:r>
            <a:r>
              <a:rPr lang="en-US" sz="1200" dirty="0">
                <a:effectLst/>
                <a:latin typeface="Avenir Next For Intuit" panose="020B0503020202020204" charset="0"/>
                <a:ea typeface="Avenir Next For Intuit" panose="020B0503020202020204" charset="0"/>
              </a:rPr>
              <a:t>mpler, shorter text</a:t>
            </a:r>
            <a:r>
              <a:rPr lang="en-US" sz="1200" baseline="0" dirty="0">
                <a:effectLst/>
                <a:latin typeface="Avenir Next For Intuit" panose="020B0503020202020204" charset="0"/>
                <a:ea typeface="Avenir Next For Intuit" panose="020B0503020202020204" charset="0"/>
              </a:rPr>
              <a:t>, and </a:t>
            </a:r>
            <a:r>
              <a:rPr lang="en-US" sz="1200" dirty="0">
                <a:effectLst/>
                <a:latin typeface="Avenir Next For Intuit" panose="020B0503020202020204" charset="0"/>
                <a:ea typeface="Avenir Next For Intuit" panose="020B0503020202020204" charset="0"/>
              </a:rPr>
              <a:t> </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And a clear call to action</a:t>
            </a:r>
            <a:endParaRPr lang="en-US" sz="1200" baseline="0" dirty="0">
              <a:solidFill>
                <a:schemeClr val="accent5">
                  <a:lumMod val="75000"/>
                </a:schemeClr>
              </a:solidFill>
              <a:effectLst/>
              <a:latin typeface="Avenir Next For Intuit" panose="020B0503020202020204" charset="0"/>
              <a:ea typeface="Avenir Next For Intuit" panose="020B0503020202020204" charset="0"/>
            </a:endParaRPr>
          </a:p>
          <a:p>
            <a:pPr marL="800100" marR="0" lvl="1"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baseline="0" dirty="0">
                <a:solidFill>
                  <a:schemeClr val="accent5">
                    <a:lumMod val="75000"/>
                  </a:schemeClr>
                </a:solidFill>
                <a:effectLst/>
                <a:latin typeface="Avenir Next For Intuit" panose="020B0503020202020204" charset="0"/>
                <a:ea typeface="Avenir Next For Intuit" panose="020B0503020202020204" charset="0"/>
              </a:rPr>
              <a:t>We even used a Behavioral Economics principle called Loss Aversion.</a:t>
            </a:r>
            <a:endParaRPr lang="en-US" sz="1200" dirty="0">
              <a:effectLst/>
              <a:latin typeface="Avenir Next For Intuit" panose="020B0503020202020204" charset="0"/>
              <a:ea typeface="Avenir Next For Intuit" panose="020B050302020202020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(build) The results are impressive. We've saved Mint users about $1 million in the past year.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AND... Better design led to a bigger improvement than a more accurate model. When prompted in the right way, we see that users are incurring HALF as many overdraft fees.</a:t>
            </a:r>
            <a:endParaRPr lang="en-US" sz="1100" dirty="0">
              <a:effectLst/>
              <a:latin typeface="Calibri" panose="020F0502020204030204" pitchFamily="34" charset="0"/>
              <a:ea typeface="Avenir Next For Intuit" panose="020B0503020202020204" charset="0"/>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15</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57906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Shape 9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9" name="Shape 9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anose="020B0604020202020204" pitchFamily="34" charset="0"/>
              <a:buChar char="•"/>
            </a:pPr>
            <a:r>
              <a:rPr lang="en-US" sz="1200" b="0" i="0" u="none" strike="noStrike" cap="none" dirty="0">
                <a:solidFill>
                  <a:schemeClr val="dk1"/>
                </a:solidFill>
                <a:effectLst/>
                <a:latin typeface="Avenir Next For Intuit"/>
                <a:ea typeface="Avenir Next For Intuit"/>
                <a:cs typeface="Avenir Next For Intuit"/>
                <a:sym typeface="Avenir Next For Intuit"/>
              </a:rPr>
              <a:t>I’ll share a bit more about 2x2 Narrowing, one of the Design for Delight methods that the Mint Overdraft prediction team used.</a:t>
            </a:r>
          </a:p>
          <a:p>
            <a:pPr>
              <a:buFont typeface="Arial" panose="020B0604020202020204" pitchFamily="34" charset="0"/>
              <a:buChar char="•"/>
            </a:pPr>
            <a:r>
              <a:rPr lang="en-US" sz="1200" b="0" i="0" u="none" strike="noStrike" cap="none" dirty="0">
                <a:solidFill>
                  <a:schemeClr val="dk1"/>
                </a:solidFill>
                <a:effectLst/>
                <a:latin typeface="Avenir Next For Intuit"/>
                <a:ea typeface="Avenir Next For Intuit"/>
                <a:cs typeface="Avenir Next For Intuit"/>
                <a:sym typeface="Avenir Next For Intuit"/>
              </a:rPr>
              <a:t>In ”Go Broad to Go Narrow”, narrowing is about making decisions with intention. It’s not about reaching consensus on the easiest idea to implement or voting for your favorite. </a:t>
            </a:r>
            <a:endParaRPr lang="en-US" sz="1200" dirty="0"/>
          </a:p>
          <a:p>
            <a:pPr>
              <a:buFont typeface="Arial" panose="020B0604020202020204" pitchFamily="34" charset="0"/>
              <a:buChar char="•"/>
            </a:pPr>
            <a:r>
              <a:rPr lang="en-US" sz="1200" b="0" i="0" u="none" strike="noStrike" cap="none" dirty="0">
                <a:solidFill>
                  <a:schemeClr val="dk1"/>
                </a:solidFill>
                <a:effectLst/>
                <a:latin typeface="Avenir Next For Intuit"/>
                <a:ea typeface="Avenir Next For Intuit"/>
                <a:cs typeface="Avenir Next For Intuit"/>
                <a:sym typeface="Avenir Next For Intuit"/>
              </a:rPr>
              <a:t>There are a handful of tools to help teams narrow, but a 2x2 is probably the most accessible and effective.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Avenir Next For Intuit"/>
                <a:sym typeface="Avenir Next For Intuit"/>
              </a:rPr>
              <a:t>First, during brainstorming, each member of the team writes down multiple ideas, one each on its own Post-It note</a:t>
            </a:r>
          </a:p>
        </p:txBody>
      </p:sp>
      <p:sp>
        <p:nvSpPr>
          <p:cNvPr id="1000" name="Shape 10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s-IS" sz="1200">
                <a:solidFill>
                  <a:srgbClr val="000000"/>
                </a:solidFill>
                <a:latin typeface="Calibri"/>
                <a:ea typeface="Calibri"/>
                <a:cs typeface="Calibri"/>
                <a:sym typeface="Calibri"/>
              </a:rPr>
              <a:t>16</a:t>
            </a:fld>
            <a:endParaRPr lang="is-I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342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1" name="Shape 8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anose="020B0604020202020204" pitchFamily="34" charset="0"/>
              <a:buChar char="•"/>
            </a:pPr>
            <a:r>
              <a:rPr lang="en-US" sz="1100" b="0" i="0" u="none" strike="noStrike" cap="none" dirty="0">
                <a:solidFill>
                  <a:schemeClr val="dk1"/>
                </a:solidFill>
                <a:effectLst/>
                <a:latin typeface="Avenir Next For Intuit"/>
                <a:ea typeface="Avenir Next For Intuit"/>
                <a:cs typeface="Avenir Next For Intuit"/>
                <a:sym typeface="Avenir Next For Intuit"/>
              </a:rPr>
              <a:t>A good 2x2 forces the team to balance the tension between two distinct criteria.</a:t>
            </a:r>
          </a:p>
          <a:p>
            <a:pPr>
              <a:buFont typeface="Arial" panose="020B0604020202020204" pitchFamily="34" charset="0"/>
              <a:buChar char="•"/>
            </a:pPr>
            <a:r>
              <a:rPr lang="en-US" sz="1100" b="0" i="0" u="none" strike="noStrike" cap="none" dirty="0">
                <a:solidFill>
                  <a:schemeClr val="dk1"/>
                </a:solidFill>
                <a:effectLst/>
                <a:latin typeface="Avenir Next For Intuit"/>
                <a:ea typeface="Avenir Next For Intuit"/>
                <a:cs typeface="Avenir Next For Intuit"/>
                <a:sym typeface="Avenir Next For Intuit"/>
              </a:rPr>
              <a:t>Ideas are then placed on the 2x2 matrix relative to each other, which fosters productive debate and intentional decisions about which ideas the team will pursue.</a:t>
            </a:r>
          </a:p>
          <a:p>
            <a:pPr>
              <a:buFont typeface="Arial" panose="020B0604020202020204" pitchFamily="34" charset="0"/>
              <a:buChar char="•"/>
            </a:pPr>
            <a:r>
              <a:rPr lang="en-US" sz="1100" b="0" i="0" u="none" strike="noStrike" cap="none" dirty="0">
                <a:solidFill>
                  <a:schemeClr val="dk1"/>
                </a:solidFill>
                <a:effectLst/>
                <a:latin typeface="Avenir Next For Intuit"/>
                <a:ea typeface="Avenir Next For Intuit"/>
                <a:cs typeface="Avenir Next For Intuit"/>
                <a:sym typeface="Avenir Next For Intuit"/>
              </a:rPr>
              <a:t>For example, the 2x2 show here uses the criteria “requires new capabilities” on the horizontal axis &amp; “Impact on customer benefit” on the vertical axis. </a:t>
            </a:r>
          </a:p>
          <a:p>
            <a:pPr>
              <a:buFont typeface="Arial" panose="020B0604020202020204" pitchFamily="34" charset="0"/>
              <a:buChar char="•"/>
            </a:pPr>
            <a:r>
              <a:rPr lang="en-US" sz="1100" dirty="0"/>
              <a:t>To use the 2x2, as a team, read through each idea and deliberate. Then, place it on the 2x2 relative to the other ideas. </a:t>
            </a:r>
            <a:endParaRPr sz="1100" b="0" i="0" u="none" strike="noStrike" cap="none" dirty="0">
              <a:solidFill>
                <a:schemeClr val="dk1"/>
              </a:solidFill>
              <a:latin typeface="Avenir"/>
              <a:ea typeface="Avenir"/>
              <a:cs typeface="Avenir"/>
              <a:sym typeface="Avenir"/>
            </a:endParaRPr>
          </a:p>
        </p:txBody>
      </p:sp>
      <p:sp>
        <p:nvSpPr>
          <p:cNvPr id="832" name="Shape 8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is-IS" sz="15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Pct val="25000"/>
                <a:buFontTx/>
                <a:buNone/>
                <a:tabLst/>
                <a:defRPr/>
              </a:pPr>
              <a:t>17</a:t>
            </a:fld>
            <a:endParaRPr kumimoji="0" lang="is-IS"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4740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1" name="Shape 8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buFont typeface="Arial" panose="020B0604020202020204" pitchFamily="34" charset="0"/>
              <a:buChar char="•"/>
            </a:pPr>
            <a:r>
              <a:rPr lang="en-US" sz="1100" dirty="0"/>
              <a:t>Often, the best ideas will emerge in one of the quadrants.</a:t>
            </a:r>
          </a:p>
          <a:p>
            <a:pPr>
              <a:buFont typeface="Arial" panose="020B0604020202020204" pitchFamily="34" charset="0"/>
              <a:buChar char="•"/>
            </a:pPr>
            <a:r>
              <a:rPr lang="en-US" sz="1100" dirty="0"/>
              <a:t>However, if your ideas don’t spread out across all 4 quadrants, you should invent new axis labels and repeat the process.</a:t>
            </a:r>
          </a:p>
        </p:txBody>
      </p:sp>
      <p:sp>
        <p:nvSpPr>
          <p:cNvPr id="832" name="Shape 8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is-IS" sz="15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Pct val="25000"/>
                <a:buFontTx/>
                <a:buNone/>
                <a:tabLst/>
                <a:defRPr/>
              </a:pPr>
              <a:t>18</a:t>
            </a:fld>
            <a:endParaRPr kumimoji="0" lang="is-IS"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204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p12:notes"/>
          <p:cNvSpPr>
            <a:spLocks noGrp="1" noRot="1" noChangeAspect="1"/>
          </p:cNvSpPr>
          <p:nvPr>
            <p:ph type="sldImg" idx="2"/>
          </p:nvPr>
        </p:nvSpPr>
        <p:spPr>
          <a:xfrm>
            <a:off x="219075" y="1141413"/>
            <a:ext cx="3098800" cy="1743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7" name="Google Shape;2407;p12:notes"/>
          <p:cNvSpPr txBox="1">
            <a:spLocks noGrp="1"/>
          </p:cNvSpPr>
          <p:nvPr>
            <p:ph type="body" idx="1"/>
          </p:nvPr>
        </p:nvSpPr>
        <p:spPr>
          <a:xfrm>
            <a:off x="335649" y="3751189"/>
            <a:ext cx="2782917" cy="4784625"/>
          </a:xfrm>
          <a:prstGeom prst="rect">
            <a:avLst/>
          </a:prstGeom>
          <a:noFill/>
          <a:ln>
            <a:noFill/>
          </a:ln>
        </p:spPr>
        <p:txBody>
          <a:bodyPr spcFirstLastPara="1" wrap="square" lIns="92725" tIns="46350" rIns="92725" bIns="46350" anchor="t" anchorCtr="0">
            <a:noAutofit/>
          </a:bodyPr>
          <a:lstStyle/>
          <a:p>
            <a:pPr marL="0" lvl="0" indent="0" algn="l" rtl="0">
              <a:spcBef>
                <a:spcPts val="0"/>
              </a:spcBef>
              <a:spcAft>
                <a:spcPts val="0"/>
              </a:spcAft>
              <a:buClr>
                <a:schemeClr val="dk1"/>
              </a:buClr>
              <a:buSzPts val="1200"/>
              <a:buFont typeface="Avenir Next For Intuit"/>
              <a:buNone/>
            </a:pPr>
            <a:r>
              <a:rPr lang="en-US" sz="1200" dirty="0">
                <a:solidFill>
                  <a:srgbClr val="0077C5"/>
                </a:solidFill>
                <a:latin typeface="Avenir Next For Intuit"/>
                <a:ea typeface="Avenir Next For Intuit"/>
                <a:cs typeface="Avenir Next For Intuit"/>
                <a:sym typeface="Avenir Next For Intuit"/>
              </a:rPr>
              <a:t>Our second case study about Data Science &amp; Design Thinking comes from QuickBooks Self-Employed.</a:t>
            </a:r>
            <a:endParaRPr sz="1200" dirty="0">
              <a:solidFill>
                <a:srgbClr val="0077C5"/>
              </a:solidFill>
              <a:latin typeface="Avenir Next For Intuit"/>
              <a:ea typeface="Avenir Next For Intuit"/>
              <a:cs typeface="Avenir Next For Intuit"/>
              <a:sym typeface="Avenir Next For Intuit"/>
            </a:endParaRPr>
          </a:p>
        </p:txBody>
      </p:sp>
      <p:sp>
        <p:nvSpPr>
          <p:cNvPr id="2408" name="Google Shape;2408;p12:notes"/>
          <p:cNvSpPr txBox="1"/>
          <p:nvPr/>
        </p:nvSpPr>
        <p:spPr>
          <a:xfrm>
            <a:off x="264984" y="3525960"/>
            <a:ext cx="3010347" cy="5096563"/>
          </a:xfrm>
          <a:prstGeom prst="rect">
            <a:avLst/>
          </a:prstGeom>
          <a:noFill/>
          <a:ln w="9525" cap="flat" cmpd="sng">
            <a:solidFill>
              <a:schemeClr val="dk1"/>
            </a:solidFill>
            <a:prstDash val="solid"/>
            <a:round/>
            <a:headEnd type="none" w="sm" len="sm"/>
            <a:tailEnd type="none" w="sm" len="sm"/>
          </a:ln>
        </p:spPr>
        <p:txBody>
          <a:bodyPr spcFirstLastPara="1" wrap="square" lIns="92725" tIns="46350" rIns="92725" bIns="46350" anchor="t" anchorCtr="0">
            <a:noAutofit/>
          </a:bodyPr>
          <a:lstStyle/>
          <a:p>
            <a:pPr marL="0" marR="0" lvl="0" indent="0" algn="l" rtl="0">
              <a:lnSpc>
                <a:spcPct val="100000"/>
              </a:lnSpc>
              <a:spcBef>
                <a:spcPts val="0"/>
              </a:spcBef>
              <a:spcAft>
                <a:spcPts val="0"/>
              </a:spcAft>
              <a:buClr>
                <a:srgbClr val="000000"/>
              </a:buClr>
              <a:buSzPts val="275"/>
              <a:buFont typeface="Avenir"/>
              <a:buNone/>
            </a:pPr>
            <a:r>
              <a:rPr lang="en-US" sz="1100" b="1" i="0" u="none" strike="noStrike" cap="none">
                <a:solidFill>
                  <a:srgbClr val="000000"/>
                </a:solidFill>
                <a:latin typeface="Avenir"/>
                <a:ea typeface="Avenir"/>
                <a:cs typeface="Avenir"/>
                <a:sym typeface="Avenir"/>
              </a:rPr>
              <a:t>TARGET TIME:</a:t>
            </a:r>
            <a:endParaRPr/>
          </a:p>
        </p:txBody>
      </p:sp>
    </p:spTree>
    <p:extLst>
      <p:ext uri="{BB962C8B-B14F-4D97-AF65-F5344CB8AC3E}">
        <p14:creationId xmlns:p14="http://schemas.microsoft.com/office/powerpoint/2010/main" val="39756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We'll start with some audience participation. Can I get a show of hands? How many of you love doing your taxes? ... Right. Not too many hands went up.</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Yes, Accountants love the intricacies of taxes. And the rest of us? Well, taxes are something that are REQUIRED but not DESIRED. This is true of many tasks in the financial industry.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At Intuit we've been building financial software for the past 35 years, powering the prosperity of consumers, small businesses, and the self-employed.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dirty="0"/>
              <a:t>You might even have used one of our products… TurboTax, QuickBooks, or Mint.</a:t>
            </a:r>
          </a:p>
        </p:txBody>
      </p:sp>
    </p:spTree>
    <p:extLst>
      <p:ext uri="{BB962C8B-B14F-4D97-AF65-F5344CB8AC3E}">
        <p14:creationId xmlns:p14="http://schemas.microsoft.com/office/powerpoint/2010/main" val="249140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rPr>
              <a:t>The US Internal Revenue Service lets self-employed tax-deduct Business-related trips. At 54 cents/mile, that deduction can really add up.</a:t>
            </a:r>
            <a:endParaRPr lang="en-US" sz="1200" dirty="0">
              <a:effectLst/>
              <a:latin typeface="Avenir Next For Intuit" panose="020B050302020202020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rPr>
              <a:t>Our QuickBooks-Self Employed mobile app automatically tracked trip miles.</a:t>
            </a:r>
            <a:endParaRPr lang="en-US" sz="1200" dirty="0">
              <a:effectLst/>
              <a:latin typeface="Avenir Next For Intuit" panose="020B050302020202020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rPr>
              <a:t>But, to meet IRS regulations, our customers faced a time-consuming manual task:</a:t>
            </a:r>
            <a:endParaRPr lang="en-US" sz="1200" dirty="0">
              <a:effectLst/>
              <a:latin typeface="Avenir Next For Intuit" panose="020B050302020202020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Customers reviewed an average of 100 trips/month</a:t>
            </a:r>
            <a:endParaRPr lang="en-US" sz="1200" dirty="0">
              <a:effectLst/>
              <a:latin typeface="Avenir Next For Intuit" panose="020B050302020202020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They have to log them as business or personal</a:t>
            </a:r>
            <a:endParaRPr lang="en-US" sz="1200" dirty="0">
              <a:effectLst/>
              <a:latin typeface="Avenir Next For Intuit" panose="020B050302020202020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And, for business trips, the IRS requires a brief trip description</a:t>
            </a:r>
          </a:p>
          <a:p>
            <a:pPr marL="285750" marR="0" lvl="0"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Although users had the option to “swipe left” to mark a trip as business or “swipe right” to mark it personal, this didn’t alleviate the need to manually review each logged trip to get the tax deduction.</a:t>
            </a:r>
          </a:p>
          <a:p>
            <a:pPr marL="285750" marR="0" lvl="0"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And for trips categorized as business, they had to type in the business purpose for each trip.</a:t>
            </a:r>
            <a:endParaRPr lang="en-US" sz="1200" dirty="0">
              <a:effectLst/>
              <a:latin typeface="Avenir Next For Intuit" panose="020B0503020202020204" charset="0"/>
              <a:ea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20</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77149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453fc4d2ac_2_426:notes"/>
          <p:cNvSpPr>
            <a:spLocks noGrp="1" noRot="1" noChangeAspect="1"/>
          </p:cNvSpPr>
          <p:nvPr>
            <p:ph type="sldImg" idx="2"/>
          </p:nvPr>
        </p:nvSpPr>
        <p:spPr>
          <a:xfrm>
            <a:off x="331788" y="696913"/>
            <a:ext cx="61944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8" name="Google Shape;1508;g453fc4d2ac_2_426: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anose="05050102010706020507" pitchFamily="18" charset="2"/>
              <a:buChar char=""/>
            </a:pPr>
            <a:r>
              <a:rPr lang="en-US" sz="1100" dirty="0">
                <a:effectLst/>
                <a:latin typeface="Avenir Next For Intuit" panose="020B0503020202020204" charset="0"/>
                <a:ea typeface="Avenir Next For Intuit" panose="020B0503020202020204" charset="0"/>
              </a:rPr>
              <a:t>We set out to make it easier and faster for customers to identify tax-deductible business trips.</a:t>
            </a:r>
            <a:endParaRPr lang="en-US" sz="11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dirty="0">
                <a:latin typeface="Calibri" panose="020F0502020204030204" pitchFamily="34" charset="0"/>
                <a:ea typeface="Avenir Next For Intuit" panose="020B0503020202020204" charset="0"/>
              </a:rPr>
              <a:t>We used an algorithm called Frequent Pattern Mining to automatically group business trips for review in bulk.</a:t>
            </a:r>
            <a:endParaRPr lang="en-US" sz="1200" dirty="0">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To give you a highly simplified example, let’s consider these sample business trips for a particular user.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(build 1) If we look closely at the data, one of the patterns we see is that all trips starting from location A and ending in location B on weekdays and are marked as business.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(build 2) As a result, when a new trip is tracked with similar field values we can automatically predict – based upon the pattern we’re seeing – that this is a business trip</a:t>
            </a:r>
          </a:p>
          <a:p>
            <a:pPr marL="285750" marR="0" lvl="0"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By detecting such patterns based upon data from historical reviewed customer trips, we can begin to predict if new trips should be categorized as business or personal.</a:t>
            </a:r>
          </a:p>
          <a:p>
            <a:pPr marL="0" marR="0">
              <a:lnSpc>
                <a:spcPct val="107000"/>
              </a:lnSpc>
              <a:spcBef>
                <a:spcPts val="0"/>
              </a:spcBef>
            </a:pPr>
            <a:endParaRPr lang="en-US" sz="1100" dirty="0">
              <a:effectLst/>
              <a:latin typeface="Calibri" panose="020F0502020204030204" pitchFamily="34" charset="0"/>
              <a:ea typeface="Avenir Next For Intuit" panose="020B0503020202020204" charset="0"/>
              <a:cs typeface="Calibri" panose="020F0502020204030204" pitchFamily="34" charset="0"/>
            </a:endParaRPr>
          </a:p>
          <a:p>
            <a:pPr marL="0" marR="0">
              <a:lnSpc>
                <a:spcPct val="107000"/>
              </a:lnSpc>
              <a:spcBef>
                <a:spcPts val="0"/>
              </a:spcBef>
            </a:pPr>
            <a:r>
              <a:rPr lang="en-US" sz="1100" dirty="0">
                <a:effectLst/>
                <a:latin typeface="Calibri" panose="020F0502020204030204" pitchFamily="34" charset="0"/>
                <a:ea typeface="Avenir Next For Intuit" panose="020B0503020202020204" charset="0"/>
                <a:cs typeface="Calibri" panose="020F0502020204030204" pitchFamily="34" charset="0"/>
              </a:rPr>
              <a:t>(Below not spoken)</a:t>
            </a:r>
          </a:p>
          <a:p>
            <a:pPr marL="0" marR="0">
              <a:lnSpc>
                <a:spcPct val="107000"/>
              </a:lnSpc>
              <a:spcBef>
                <a:spcPts val="0"/>
              </a:spcBef>
            </a:pPr>
            <a:endParaRPr lang="en-US" sz="1100" dirty="0">
              <a:effectLst/>
              <a:latin typeface="Calibri" panose="020F0502020204030204" pitchFamily="34" charset="0"/>
              <a:ea typeface="Avenir Next For Intuit" panose="020B050302020202020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Avenir Next For Intuit" panose="020B0503020202020204" charset="0"/>
              </a:rPr>
              <a:t>Admittedly, this is an overly simplistic example.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In reality, each trip has several other fine-grained features available (start/end time, geo location)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Moreover, trip patterns are unique to each user.  For example:</a:t>
            </a:r>
            <a:endParaRPr lang="en-US" sz="1200" dirty="0">
              <a:effectLst/>
              <a:latin typeface="Times New Roman" panose="02020603050405020304" pitchFamily="18" charset="0"/>
              <a:ea typeface="Avenir Next For Intuit" panose="020B0503020202020204" charset="0"/>
            </a:endParaRPr>
          </a:p>
          <a:p>
            <a:pPr marL="1200150" marR="0" lvl="2"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Avenir Next For Intuit" panose="020B0503020202020204" charset="0"/>
              </a:rPr>
              <a:t>A </a:t>
            </a:r>
            <a:r>
              <a:rPr lang="en-US" b="1" dirty="0">
                <a:effectLst/>
                <a:latin typeface="Calibri" panose="020F0502020204030204" pitchFamily="34" charset="0"/>
                <a:ea typeface="Avenir Next For Intuit" panose="020B0503020202020204" charset="0"/>
              </a:rPr>
              <a:t>ride-share user </a:t>
            </a:r>
            <a:r>
              <a:rPr lang="en-US" dirty="0">
                <a:effectLst/>
                <a:latin typeface="Calibri" panose="020F0502020204030204" pitchFamily="34" charset="0"/>
                <a:ea typeface="Avenir Next For Intuit" panose="020B0503020202020204" charset="0"/>
              </a:rPr>
              <a:t>will find trips grouped by the time they occurred most useful, since their trips would typically take place during fixed work hours.</a:t>
            </a:r>
            <a:endParaRPr lang="en-US" sz="1200" dirty="0">
              <a:effectLst/>
              <a:latin typeface="Times New Roman" panose="02020603050405020304" pitchFamily="18" charset="0"/>
              <a:ea typeface="Times New Roman" panose="02020603050405020304" pitchFamily="18" charset="0"/>
            </a:endParaRPr>
          </a:p>
          <a:p>
            <a:pPr marL="1200150" marR="0" lvl="2"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Avenir Next For Intuit" panose="020B0503020202020204" charset="0"/>
              </a:rPr>
              <a:t>A</a:t>
            </a:r>
            <a:r>
              <a:rPr lang="en-US" b="1" dirty="0">
                <a:effectLst/>
                <a:latin typeface="Calibri" panose="020F0502020204030204" pitchFamily="34" charset="0"/>
                <a:ea typeface="Avenir Next For Intuit" panose="020B0503020202020204" charset="0"/>
              </a:rPr>
              <a:t> realtor </a:t>
            </a:r>
            <a:r>
              <a:rPr lang="en-US" dirty="0">
                <a:effectLst/>
                <a:latin typeface="Calibri" panose="020F0502020204030204" pitchFamily="34" charset="0"/>
                <a:ea typeface="Avenir Next For Intuit" panose="020B0503020202020204" charset="0"/>
              </a:rPr>
              <a:t>would find trips grouped by location most useful, given that their trips would typically be characterized by frequent visits to the same places, at various times and days of the week, throughout the sales process. </a:t>
            </a:r>
          </a:p>
          <a:p>
            <a:pPr marL="285750" marR="0" lvl="0"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Avenir Next For Intuit" panose="020B0503020202020204" charset="0"/>
              </a:rPr>
              <a:t>Frequent Pattern Mining has some real advantages</a:t>
            </a:r>
          </a:p>
          <a:p>
            <a:pPr marL="742950" marR="0" lvl="1" indent="-285750">
              <a:spcBef>
                <a:spcPts val="0"/>
              </a:spcBef>
              <a:spcAft>
                <a:spcPts val="0"/>
              </a:spcAft>
              <a:buFont typeface="Courier New" panose="02070309020205020404" pitchFamily="49" charset="0"/>
              <a:buChar char="o"/>
            </a:pPr>
            <a:r>
              <a:rPr lang="en-US" sz="1100" u="sng" dirty="0">
                <a:effectLst/>
                <a:latin typeface="Calibri" panose="020F0502020204030204" pitchFamily="34" charset="0"/>
                <a:ea typeface="Avenir Next For Intuit" panose="020B0503020202020204" charset="0"/>
              </a:rPr>
              <a:t>It’s highly scalable</a:t>
            </a:r>
            <a:r>
              <a:rPr lang="en-US" sz="1100" dirty="0">
                <a:effectLst/>
                <a:latin typeface="Calibri" panose="020F0502020204030204" pitchFamily="34" charset="0"/>
                <a:ea typeface="Avenir Next For Intuit" panose="020B0503020202020204" charset="0"/>
              </a:rPr>
              <a:t> – compresses the entire data base into a tree that’s much smaller to parse, allowing us to detect complex patterns across all features available in the data</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u="sng" dirty="0">
                <a:effectLst/>
                <a:latin typeface="Calibri" panose="020F0502020204030204" pitchFamily="34" charset="0"/>
                <a:ea typeface="Avenir Next For Intuit" panose="020B0503020202020204" charset="0"/>
              </a:rPr>
              <a:t>It’s highly parallelizable</a:t>
            </a:r>
            <a:r>
              <a:rPr lang="en-US" sz="1100" dirty="0">
                <a:effectLst/>
                <a:latin typeface="Calibri" panose="020F0502020204030204" pitchFamily="34" charset="0"/>
                <a:ea typeface="Avenir Next For Intuit" panose="020B0503020202020204" charset="0"/>
              </a:rPr>
              <a:t> – using a Map/Reduce Framework, we can apply this technique to each individual user in parallel to provide personalized predictions.</a:t>
            </a:r>
            <a:endParaRPr lang="en-US" sz="1100" dirty="0">
              <a:effectLst/>
              <a:latin typeface="Calibri" panose="020F0502020204030204" pitchFamily="34" charset="0"/>
              <a:ea typeface="Avenir Next For Intuit" panose="020B0503020202020204" charset="0"/>
              <a:cs typeface="Calibri" panose="020F0502020204030204" pitchFamily="34" charset="0"/>
            </a:endParaRPr>
          </a:p>
          <a:p>
            <a:pPr marL="685800" lvl="1">
              <a:buFont typeface="Wingdings" panose="05000000000000000000" pitchFamily="2" charset="2"/>
              <a:buChar char=""/>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125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pPr>
            <a:r>
              <a:rPr kumimoji="0" lang="en-US" sz="1100" b="1" i="0" u="none"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BUT, we knew that data science alone wouldn’t deliver a complete product experience.</a:t>
            </a:r>
            <a:endPar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a:p>
            <a:pPr marL="342900" marR="0" lvl="0" indent="-342900" algn="l" defTabSz="914400" rtl="0" eaLnBrk="1" fontAlgn="auto" latinLnBrk="0" hangingPunct="1">
              <a:lnSpc>
                <a:spcPct val="100000"/>
              </a:lnSpc>
              <a:spcBef>
                <a:spcPts val="0"/>
              </a:spcBef>
              <a:buClr>
                <a:srgbClr val="000000"/>
              </a:buClr>
              <a:buSzPts val="1400"/>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We went back to the Design for Delight methodology. </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a:p>
            <a:pPr marL="742950" marR="0" lvl="1" indent="-285750" algn="l" defTabSz="914400" rtl="0" eaLnBrk="1" fontAlgn="auto" latinLnBrk="0" hangingPunct="1">
              <a:lnSpc>
                <a:spcPct val="100000"/>
              </a:lnSpc>
              <a:spcBef>
                <a:spcPts val="0"/>
              </a:spcBef>
              <a:buClr>
                <a:srgbClr val="000000"/>
              </a:buClr>
              <a:buSzPts val="1400"/>
              <a:buFont typeface="Courier New" panose="02070309020205020404" pitchFamily="49" charset="0"/>
              <a:buChar char="o"/>
              <a:tabLst/>
              <a:defRPr/>
            </a:pPr>
            <a:r>
              <a:rPr kumimoji="0" lang="en-US" sz="1100" b="0" i="0" u="sng"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Deep Customer Empathy</a:t>
            </a: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 – we interviewed customers in our Lab so we could understand their mental model when reviewing trips.</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a:p>
            <a:pPr marL="742950" marR="0" lvl="1" indent="-285750" algn="l" defTabSz="914400" rtl="0" eaLnBrk="1" fontAlgn="auto" latinLnBrk="0" hangingPunct="1">
              <a:lnSpc>
                <a:spcPct val="100000"/>
              </a:lnSpc>
              <a:spcBef>
                <a:spcPts val="0"/>
              </a:spcBef>
              <a:buClr>
                <a:srgbClr val="000000"/>
              </a:buClr>
              <a:buSzPts val="1400"/>
              <a:buFont typeface="Courier New" panose="02070309020205020404" pitchFamily="49" charset="0"/>
              <a:buChar char="o"/>
              <a:tabLst/>
              <a:defRPr/>
            </a:pPr>
            <a:r>
              <a:rPr kumimoji="0" lang="en-US" sz="1100" b="0" i="0" u="sng"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Rapid Prototyping</a:t>
            </a:r>
            <a:r>
              <a:rPr kumimoji="0" lang="en-US" sz="1100" b="0" i="0" u="none" strike="noStrike" kern="0" cap="none" spc="0" normalizeH="0" baseline="0" noProof="0" dirty="0">
                <a:ln>
                  <a:noFill/>
                </a:ln>
                <a:solidFill>
                  <a:srgbClr val="000000"/>
                </a:solidFill>
                <a:effectLst/>
                <a:uLnTx/>
                <a:uFillTx/>
                <a:latin typeface="Calibri" panose="020F0502020204030204" pitchFamily="34" charset="0"/>
                <a:ea typeface="Avenir Next For Intuit" panose="020B0503020202020204" charset="0"/>
                <a:sym typeface="Avenir Next For Intuit"/>
              </a:rPr>
              <a:t> – we designed and tested prototypes using our customers’ data to gather feedback on how they perceived the idea of “bulk review” of business trips. </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100" baseline="0" dirty="0">
                <a:effectLst/>
                <a:latin typeface="Avenir Next For Intuit" panose="020B0503020202020204" charset="0"/>
                <a:ea typeface="Avenir Next For Intuit" panose="020B0503020202020204" charset="0"/>
                <a:cs typeface="Calibri" panose="020F0502020204030204" pitchFamily="34" charset="0"/>
              </a:rPr>
              <a:t>In each iteration, we tweaked BOTH our</a:t>
            </a:r>
            <a:r>
              <a:rPr lang="en-US" sz="1100" dirty="0">
                <a:effectLst/>
                <a:latin typeface="Avenir Next For Intuit" panose="020B0503020202020204" charset="0"/>
                <a:ea typeface="Avenir Next For Intuit" panose="020B0503020202020204" charset="0"/>
                <a:cs typeface="Calibri" panose="020F0502020204030204" pitchFamily="34" charset="0"/>
              </a:rPr>
              <a:t> Designs, AND tuned the parameters of the Frequent Pattern Mining algorithm</a:t>
            </a:r>
            <a:r>
              <a:rPr lang="en-US" sz="1100" baseline="0" dirty="0">
                <a:effectLst/>
                <a:latin typeface="Avenir Next For Intuit" panose="020B0503020202020204" charset="0"/>
                <a:ea typeface="Avenir Next For Intuit" panose="020B0503020202020204" charset="0"/>
                <a:cs typeface="Calibri" panose="020F0502020204030204" pitchFamily="34" charset="0"/>
              </a:rPr>
              <a:t>.</a:t>
            </a:r>
            <a:endParaRPr lang="en-US" sz="1100" dirty="0">
              <a:effectLst/>
              <a:latin typeface="Avenir Next For Intuit" panose="020B0503020202020204" charset="0"/>
              <a:ea typeface="Avenir Next For Intuit" panose="020B050302020202020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100" dirty="0">
                <a:effectLst/>
                <a:latin typeface="Avenir Next For Intuit" panose="020B0503020202020204" charset="0"/>
                <a:ea typeface="Avenir Next For Intuit" panose="020B0503020202020204" charset="0"/>
              </a:rPr>
              <a:t>We came up with a simple design with a clear call-to-action.</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100" dirty="0">
                <a:effectLst/>
                <a:latin typeface="Avenir Next For Intuit" panose="020B0503020202020204" charset="0"/>
                <a:ea typeface="Avenir Next For Intuit" panose="020B0503020202020204" charset="0"/>
              </a:rPr>
              <a:t>(build) Now</a:t>
            </a:r>
            <a:r>
              <a:rPr lang="en-US" sz="1100" baseline="0" dirty="0">
                <a:effectLst/>
                <a:latin typeface="Avenir Next For Intuit" panose="020B0503020202020204" charset="0"/>
                <a:ea typeface="Avenir Next For Intuit" panose="020B0503020202020204" charset="0"/>
              </a:rPr>
              <a:t> it’s </a:t>
            </a:r>
            <a:r>
              <a:rPr lang="en-US" sz="1100" dirty="0">
                <a:effectLst/>
                <a:latin typeface="Avenir Next For Intuit" panose="020B0503020202020204" charset="0"/>
                <a:ea typeface="Avenir Next For Intuit" panose="020B0503020202020204" charset="0"/>
              </a:rPr>
              <a:t>easier and faster for customers to identify tax-deductible business trips.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22</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95302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One of the methods the QuickBooks Self-Employed team used was “Paper Prototyping”</a:t>
            </a:r>
          </a:p>
          <a:p>
            <a:pPr>
              <a:buFont typeface="Arial" panose="020B0604020202020204" pitchFamily="34" charset="0"/>
              <a:buChar char="•"/>
            </a:pPr>
            <a:r>
              <a:rPr lang="en-US" dirty="0"/>
              <a:t>We know that rapid prototyping with customers facilitates quick learning and iterations.</a:t>
            </a:r>
          </a:p>
          <a:p>
            <a:pPr>
              <a:buFont typeface="Arial" panose="020B0604020202020204" pitchFamily="34" charset="0"/>
              <a:buChar char="•"/>
            </a:pPr>
            <a:r>
              <a:rPr lang="en-US" dirty="0"/>
              <a:t>AND a good experiment helps you get past what customers SAY they would do and discover what they actually DO.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Teams often see experimentation as an EXPENSIVE way to prototype, but it doesn’t need to be.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All you need is some paper, sharpies and sticky notes – and some rigor to be clear about what you’re testing, articulate a hypothesis, and define how you’ll assess what you learned.</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23</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63922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venir Next For Intuit"/>
                <a:ea typeface="Avenir Next For Intuit"/>
                <a:cs typeface="Avenir Next For Intuit"/>
                <a:sym typeface="Avenir Next For Intuit"/>
              </a:rPr>
              <a:t>Once you’ve sketched out your prototype on paper, go and meet with real customers to see if your hypothesis is valid.</a:t>
            </a:r>
          </a:p>
          <a:p>
            <a:r>
              <a:rPr lang="en-US" sz="1100" b="1" i="0" u="none" strike="noStrike" cap="none" dirty="0">
                <a:solidFill>
                  <a:schemeClr val="dk1"/>
                </a:solidFill>
                <a:effectLst/>
                <a:latin typeface="Avenir Next For Intuit"/>
                <a:ea typeface="Avenir Next For Intuit"/>
                <a:cs typeface="Avenir Next For Intuit"/>
                <a:sym typeface="Avenir Next For Intuit"/>
              </a:rPr>
              <a:t>WARM UP </a:t>
            </a:r>
            <a:r>
              <a:rPr lang="en-US" sz="1100" b="0" i="0" u="none" strike="noStrike" cap="none" dirty="0">
                <a:solidFill>
                  <a:schemeClr val="dk1"/>
                </a:solidFill>
                <a:effectLst/>
                <a:latin typeface="Avenir Next For Intuit"/>
                <a:ea typeface="Avenir Next For Intuit"/>
                <a:cs typeface="Avenir Next For Intuit"/>
                <a:sym typeface="Avenir Next For Intuit"/>
              </a:rPr>
              <a:t>by greeting the customer. Help them feel comfortable sharing their thoughts as they use your prototype.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ASK </a:t>
            </a:r>
            <a:r>
              <a:rPr lang="en-US" sz="1100" b="0" i="0" u="none" strike="noStrike" cap="none" dirty="0">
                <a:solidFill>
                  <a:schemeClr val="dk1"/>
                </a:solidFill>
                <a:effectLst/>
                <a:latin typeface="Avenir Next For Intuit"/>
                <a:ea typeface="Avenir Next For Intuit"/>
                <a:cs typeface="Avenir Next For Intuit"/>
                <a:sym typeface="Avenir Next For Intuit"/>
              </a:rPr>
              <a:t>the customer to verbalize their thoughts while interacting with your prototype. But don’t interview them - no talking!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SET THE SCENE </a:t>
            </a:r>
            <a:r>
              <a:rPr lang="en-US" sz="1100" b="0" i="0" u="none" strike="noStrike" cap="none" dirty="0">
                <a:solidFill>
                  <a:schemeClr val="dk1"/>
                </a:solidFill>
                <a:effectLst/>
                <a:latin typeface="Avenir Next For Intuit"/>
                <a:ea typeface="Avenir Next For Intuit"/>
                <a:cs typeface="Avenir Next For Intuit"/>
                <a:sym typeface="Avenir Next For Intuit"/>
              </a:rPr>
              <a:t>where the customer will be using the prototype. Help them understand where and under what circumstances you would expect them to be using this prototype.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OBSERVE </a:t>
            </a:r>
            <a:r>
              <a:rPr lang="en-US" sz="1100" b="0" i="0" u="none" strike="noStrike" cap="none" dirty="0">
                <a:solidFill>
                  <a:schemeClr val="dk1"/>
                </a:solidFill>
                <a:effectLst/>
                <a:latin typeface="Avenir Next For Intuit"/>
                <a:ea typeface="Avenir Next For Intuit"/>
                <a:cs typeface="Avenir Next For Intuit"/>
                <a:sym typeface="Avenir Next For Intuit"/>
              </a:rPr>
              <a:t>and record the customer’s behavior. Not all communication is verbal. Watch body language and facial expressions to gain more understanding.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LISTEN </a:t>
            </a:r>
            <a:r>
              <a:rPr lang="en-US" sz="1100" b="0" i="0" u="none" strike="noStrike" cap="none" dirty="0">
                <a:solidFill>
                  <a:schemeClr val="dk1"/>
                </a:solidFill>
                <a:effectLst/>
                <a:latin typeface="Avenir Next For Intuit"/>
                <a:ea typeface="Avenir Next For Intuit"/>
                <a:cs typeface="Avenir Next For Intuit"/>
                <a:sym typeface="Avenir Next For Intuit"/>
              </a:rPr>
              <a:t>for how they’re feeling. Most people won’t talk about their feelings, so you have to listen between the lines.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WATCH </a:t>
            </a:r>
            <a:r>
              <a:rPr lang="en-US" sz="1100" b="0" i="0" u="none" strike="noStrike" cap="none" dirty="0">
                <a:solidFill>
                  <a:schemeClr val="dk1"/>
                </a:solidFill>
                <a:effectLst/>
                <a:latin typeface="Avenir Next For Intuit"/>
                <a:ea typeface="Avenir Next For Intuit"/>
                <a:cs typeface="Avenir Next For Intuit"/>
                <a:sym typeface="Avenir Next For Intuit"/>
              </a:rPr>
              <a:t>for surprises. </a:t>
            </a:r>
            <a:endParaRPr lang="en-US" dirty="0"/>
          </a:p>
          <a:p>
            <a:r>
              <a:rPr lang="en-US" sz="1100" b="1" i="0" u="none" strike="noStrike" cap="none" dirty="0">
                <a:solidFill>
                  <a:schemeClr val="dk1"/>
                </a:solidFill>
                <a:effectLst/>
                <a:latin typeface="Avenir Next For Intuit"/>
                <a:ea typeface="Avenir Next For Intuit"/>
                <a:cs typeface="Avenir Next For Intuit"/>
                <a:sym typeface="Avenir Next For Intuit"/>
              </a:rPr>
              <a:t>LET THEM ESCAPE </a:t>
            </a:r>
            <a:r>
              <a:rPr lang="en-US" sz="1100" b="0" i="0" u="none" strike="noStrike" cap="none" dirty="0">
                <a:solidFill>
                  <a:schemeClr val="dk1"/>
                </a:solidFill>
                <a:effectLst/>
                <a:latin typeface="Avenir Next For Intuit"/>
                <a:ea typeface="Avenir Next For Intuit"/>
                <a:cs typeface="Avenir Next For Intuit"/>
                <a:sym typeface="Avenir Next For Intuit"/>
              </a:rPr>
              <a:t>gracefully. At each decision point, ensure there is a “no thanks” or other way for them to opt out if that is what they would naturally do. </a:t>
            </a:r>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24</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326331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dirty="0"/>
              <a:t>Our third example blending Design for Delight and Data Science comes from TurboTax. This is a story from a couple of years ago that surprised us!</a:t>
            </a:r>
          </a:p>
          <a:p>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25</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548335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For many Americans, the tax refund is their biggest paycheck of the year.</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Taxpayers want to be confident that they're getting every penny they deserve.</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dirty="0">
                <a:effectLst/>
                <a:latin typeface="Avenir Next For Intuit" panose="020B0503020202020204" charset="0"/>
                <a:ea typeface="Avenir Next For Intuit" panose="020B0503020202020204" charset="0"/>
              </a:rPr>
              <a:t>When preparing taxes, one key decision is whether the </a:t>
            </a:r>
            <a:r>
              <a:rPr lang="en-US" sz="1200" b="0" i="0" u="none" strike="noStrike" cap="none" dirty="0">
                <a:solidFill>
                  <a:schemeClr val="dk1"/>
                </a:solidFill>
                <a:effectLst/>
                <a:latin typeface="Avenir Next For Intuit"/>
                <a:ea typeface="Avenir Next For Intuit"/>
                <a:cs typeface="Avenir Next For Intuit"/>
                <a:sym typeface="Avenir Next For Intuit"/>
              </a:rPr>
              <a:t>tax filer</a:t>
            </a:r>
            <a:r>
              <a:rPr lang="en-US" sz="1200" dirty="0">
                <a:effectLst/>
                <a:latin typeface="Avenir Next For Intuit" panose="020B0503020202020204" charset="0"/>
                <a:ea typeface="Avenir Next For Intuit" panose="020B0503020202020204" charset="0"/>
              </a:rPr>
              <a:t> should spend time itemizing deductions, or if they should take the standard deduction.</a:t>
            </a:r>
            <a:endParaRPr lang="en-US" sz="1200" dirty="0">
              <a:effectLst/>
              <a:latin typeface="Avenir Next For Intuit" panose="020B050302020202020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b="0" i="0" u="none" strike="noStrike" cap="none" dirty="0">
                <a:solidFill>
                  <a:schemeClr val="dk1"/>
                </a:solidFill>
                <a:effectLst/>
                <a:latin typeface="Avenir Next For Intuit"/>
                <a:ea typeface="Avenir Next For Intuit"/>
                <a:cs typeface="Avenir Next For Intuit"/>
                <a:sym typeface="Avenir Next For Intuit"/>
              </a:rPr>
              <a:t>Filing itemized can be a time consuming process, and the overwhelming majority of tax filer</a:t>
            </a:r>
            <a:r>
              <a:rPr lang="en-US" sz="1200" b="0" i="0" u="none" strike="noStrike" cap="none" dirty="0">
                <a:solidFill>
                  <a:schemeClr val="dk1"/>
                </a:solidFill>
                <a:effectLst/>
                <a:latin typeface="Avenir Next For Intuit" panose="020B0503020202020204" charset="0"/>
                <a:ea typeface="Avenir Next For Intuit"/>
                <a:cs typeface="Avenir Next For Intuit"/>
                <a:sym typeface="Avenir Next For Intuit"/>
              </a:rPr>
              <a:t>s</a:t>
            </a:r>
            <a:r>
              <a:rPr lang="en-US" sz="1200" b="0" i="0" u="none" strike="noStrike" cap="none" dirty="0">
                <a:solidFill>
                  <a:schemeClr val="dk1"/>
                </a:solidFill>
                <a:effectLst/>
                <a:latin typeface="Avenir Next For Intuit"/>
                <a:ea typeface="Avenir Next For Intuit"/>
                <a:cs typeface="Avenir Next For Intuit"/>
                <a:sym typeface="Avenir Next For Intuit"/>
              </a:rPr>
              <a:t> will actually get a BIGGER refund by taking the standard deduction.</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200" b="0" i="0" u="none" strike="noStrike" cap="none" dirty="0">
                <a:solidFill>
                  <a:schemeClr val="dk1"/>
                </a:solidFill>
                <a:effectLst/>
                <a:latin typeface="Avenir Next For Intuit"/>
                <a:ea typeface="Avenir Next For Intuit"/>
                <a:cs typeface="Avenir Next For Intuit"/>
                <a:sym typeface="Avenir Next For Intuit"/>
              </a:rPr>
              <a:t>TurboTax asks users a few simple questions, and routes them through to the correct path – either standard or itemized.</a:t>
            </a:r>
            <a:endParaRPr lang="en-US" sz="1200" dirty="0">
              <a:effectLst/>
              <a:latin typeface="Avenir Next For Intuit" panose="020B0503020202020204" charset="0"/>
              <a:ea typeface="Avenir Next For Intuit" panose="020B050302020202020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endParaRPr lang="en-US" sz="1200" b="0" i="0" u="none" strike="noStrike" cap="none" dirty="0">
              <a:solidFill>
                <a:schemeClr val="dk1"/>
              </a:solidFill>
              <a:effectLst/>
              <a:latin typeface="Avenir Next For Intuit"/>
              <a:ea typeface="Avenir Next For Intuit"/>
              <a:cs typeface="Avenir Next For Intuit"/>
              <a:sym typeface="Avenir Next For Intuit"/>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26</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869006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Avenir Next For Intuit" panose="020B0503020202020204" charset="0"/>
                <a:ea typeface="Avenir Next For Intuit" panose="020B0503020202020204" charset="0"/>
                <a:sym typeface="Avenir Next For Intuit"/>
              </a:rPr>
              <a:t>We built an ML model that used data from the first part of the tax preparation process.</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Avenir Next For Intuit" panose="020B0503020202020204" charset="0"/>
                <a:ea typeface="Avenir Next For Intuit" panose="020B0503020202020204" charset="0"/>
                <a:sym typeface="Avenir Next For Intuit"/>
              </a:rPr>
              <a:t>The model has access to over 600 features and can recommend the standard deduction or itemized deductions with incredible accuracy.</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Avenir Next For Intuit" panose="020B0503020202020204" charset="0"/>
                <a:ea typeface="Avenir Next For Intuit" panose="020B0503020202020204" charset="0"/>
                <a:sym typeface="Avenir Next For Intuit"/>
              </a:rPr>
              <a:t>We quickly realized that it wasn’t enough to build a highly accurate tax deduction prediction model.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We thought users would be willing to accept TurboTax’s recommendation. After all, these are the same consumers who are used to seeing recommendations on Amazon, Netflix, or Spotify.</a:t>
            </a: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a:p>
            <a:pPr marL="342900" marR="0" lvl="0" indent="-342900">
              <a:spcBef>
                <a:spcPts val="0"/>
              </a:spcBef>
              <a:spcAft>
                <a:spcPts val="0"/>
              </a:spcAft>
              <a:buFont typeface="Symbol" panose="05050102010706020507" pitchFamily="18" charset="2"/>
              <a:buChar char=""/>
            </a:pPr>
            <a:r>
              <a:rPr lang="en-US" sz="1200" dirty="0">
                <a:effectLst/>
                <a:latin typeface="Avenir Next For Intuit" panose="020B0503020202020204" charset="0"/>
                <a:ea typeface="Avenir Next For Intuit" panose="020B0503020202020204" charset="0"/>
              </a:rPr>
              <a:t>But we discovered that tax filers didn't trust the "instant" answer we gave them. </a:t>
            </a:r>
            <a:endParaRPr lang="en-US" sz="1200" dirty="0">
              <a:effectLst/>
              <a:latin typeface="Avenir Next For Intuit" panose="020B050302020202020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Avenir Next For Intuit" panose="020B0503020202020204" charset="0"/>
                <a:ea typeface="Avenir Next For Intuit" panose="020B0503020202020204" charset="0"/>
              </a:rPr>
              <a:t>They didn't think we had enough information about them to make an accurate prediction.</a:t>
            </a:r>
            <a:endParaRPr lang="en-US" sz="1100" dirty="0">
              <a:effectLst/>
              <a:latin typeface="Calibri" panose="020F0502020204030204" pitchFamily="34" charset="0"/>
              <a:ea typeface="Avenir Next For Intuit" panose="020B0503020202020204" charset="0"/>
            </a:endParaRPr>
          </a:p>
          <a:p>
            <a:pPr marL="0" marR="0" lvl="0" indent="0" algn="l" defTabSz="914400" rtl="0" eaLnBrk="1" fontAlgn="auto" latinLnBrk="0" hangingPunct="1">
              <a:lnSpc>
                <a:spcPct val="100000"/>
              </a:lnSpc>
              <a:spcBef>
                <a:spcPts val="0"/>
              </a:spcBef>
              <a:spcAft>
                <a:spcPts val="0"/>
              </a:spcAft>
              <a:buClr>
                <a:srgbClr val="000000"/>
              </a:buClr>
              <a:buSzPts val="1400"/>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venir Next For Intuit"/>
            </a:endParaRP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27</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27742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We discovered taxpayers wanted to SEE the work without really DOING the work. Through qualitative studies &amp; experimentation we learned that:</a:t>
            </a:r>
          </a:p>
          <a:p>
            <a:pPr marL="800100" lvl="1" indent="-342900">
              <a:buFont typeface="Symbol" panose="05050102010706020507" pitchFamily="18" charset="2"/>
              <a:buChar char=""/>
              <a:defRPr/>
            </a:pP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Users were most comfortable when providing MORE information than we actually needed to make an accurate recommendation. </a:t>
            </a:r>
          </a:p>
          <a:p>
            <a:pPr marL="342900" indent="-342900">
              <a:buFont typeface="Symbol" panose="05050102010706020507" pitchFamily="18" charset="2"/>
              <a:buChar char=""/>
              <a:defRPr/>
            </a:pP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(build 1) So, we added a</a:t>
            </a:r>
            <a:r>
              <a:rPr kumimoji="0" lang="en-US" sz="1200" b="0" i="0" u="none" strike="noStrike" kern="0" cap="none" spc="0" normalizeH="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 </a:t>
            </a:r>
            <a:r>
              <a:rPr lang="en-US" sz="1200" dirty="0">
                <a:solidFill>
                  <a:srgbClr val="000000"/>
                </a:solidFill>
                <a:latin typeface="Avenir Next For Intuit" panose="020B0503020202020204" charset="0"/>
                <a:ea typeface="Times New Roman" panose="02020603050405020304" pitchFamily="18" charset="0"/>
              </a:rPr>
              <a:t>simple, </a:t>
            </a: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lightweight UI design with few up-front Qs that we knew consumers could</a:t>
            </a:r>
            <a:r>
              <a:rPr kumimoji="0" lang="en-US" sz="1200" b="0" i="0" u="none" strike="noStrike" kern="0" cap="none" spc="0" normalizeH="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 </a:t>
            </a: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easily answer without taking a lot of time.</a:t>
            </a:r>
          </a:p>
          <a:p>
            <a:pPr marL="342900" indent="-342900">
              <a:buFont typeface="Symbol" panose="05050102010706020507" pitchFamily="18" charset="2"/>
              <a:buChar char=""/>
              <a:defRPr/>
            </a:pP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We gave them a way to provide MORE information without doing a ton of unnecessary data entry.</a:t>
            </a:r>
          </a:p>
          <a:p>
            <a:pPr marL="342900" indent="-342900">
              <a:buFont typeface="Symbol" panose="05050102010706020507" pitchFamily="18" charset="2"/>
              <a:buChar char=""/>
              <a:defRPr/>
            </a:pP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Altogether, this gave them all the benefits of the new standard vs. itemized feature </a:t>
            </a:r>
            <a:r>
              <a:rPr kumimoji="0" lang="en-US" sz="1200" b="1"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AND</a:t>
            </a:r>
            <a:r>
              <a:rPr kumimoji="0" lang="en-US" sz="1200" b="0"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rPr>
              <a:t> a greater sense of control over the process. </a:t>
            </a:r>
          </a:p>
          <a:p>
            <a:pPr marL="342900" indent="-342900">
              <a:buFont typeface="Symbol" panose="05050102010706020507" pitchFamily="18" charset="2"/>
              <a:buChar char=""/>
              <a:defRPr/>
            </a:pPr>
            <a:r>
              <a:rPr lang="en-US" b="0" dirty="0"/>
              <a:t>(build 2)</a:t>
            </a:r>
            <a:r>
              <a:rPr lang="en-US" b="1" dirty="0"/>
              <a:t> This past tax season, we saved our customers almost ½ million hours of tax prep drudgery! </a:t>
            </a:r>
          </a:p>
          <a:p>
            <a:pPr marL="800100" lvl="1" indent="-342900">
              <a:buFont typeface="Symbol" panose="05050102010706020507" pitchFamily="18" charset="2"/>
              <a:buChar char=""/>
              <a:defRPr/>
            </a:pPr>
            <a:r>
              <a:rPr lang="en-US" dirty="0"/>
              <a:t>15 million TTO users eligible for SVI model </a:t>
            </a:r>
          </a:p>
          <a:p>
            <a:pPr marL="1257300" lvl="2" indent="-342900">
              <a:buFont typeface="Courier New" panose="02070309020205020404" pitchFamily="49" charset="0"/>
              <a:buChar char="o"/>
              <a:defRPr/>
            </a:pPr>
            <a:r>
              <a:rPr lang="en-US" dirty="0"/>
              <a:t>93% take standard deduction </a:t>
            </a:r>
          </a:p>
          <a:p>
            <a:pPr marL="1257300" lvl="2" indent="-342900">
              <a:buFont typeface="Courier New" panose="02070309020205020404" pitchFamily="49" charset="0"/>
              <a:buChar char="o"/>
              <a:defRPr/>
            </a:pPr>
            <a:r>
              <a:rPr lang="en-US" dirty="0"/>
              <a:t>96% took our recommendation</a:t>
            </a:r>
          </a:p>
          <a:p>
            <a:pPr marL="1257300" lvl="2" indent="-342900">
              <a:buFont typeface="Courier New" panose="02070309020205020404" pitchFamily="49" charset="0"/>
              <a:buChar char="o"/>
              <a:defRPr/>
            </a:pPr>
            <a:r>
              <a:rPr lang="en-US" dirty="0"/>
              <a:t> 2 minutes saved on </a:t>
            </a:r>
            <a:r>
              <a:rPr lang="en-US" dirty="0" err="1"/>
              <a:t>avg</a:t>
            </a:r>
            <a:r>
              <a:rPr lang="en-US" dirty="0"/>
              <a:t> </a:t>
            </a:r>
          </a:p>
          <a:p>
            <a:pPr marL="1257300" lvl="2" indent="-342900">
              <a:buFont typeface="Courier New" panose="02070309020205020404" pitchFamily="49" charset="0"/>
              <a:buChar char="o"/>
              <a:defRPr/>
            </a:pPr>
            <a:r>
              <a:rPr lang="en-US" dirty="0"/>
              <a:t>= 446,400 hours of tax prep drudgery </a:t>
            </a:r>
          </a:p>
          <a:p>
            <a:pPr marL="342900" indent="-342900">
              <a:buFont typeface="Symbol" panose="05050102010706020507" pitchFamily="18" charset="2"/>
              <a:buChar char=""/>
              <a:defRPr/>
            </a:pPr>
            <a:endParaRPr kumimoji="0" lang="en-US" sz="1200" b="1" i="0" u="none" strike="noStrike" kern="0" cap="none" spc="0" normalizeH="0" baseline="0" noProof="0" dirty="0">
              <a:ln>
                <a:noFill/>
              </a:ln>
              <a:solidFill>
                <a:srgbClr val="000000"/>
              </a:solidFill>
              <a:effectLst/>
              <a:uLnTx/>
              <a:uFillTx/>
              <a:latin typeface="Avenir Next For Intuit" panose="020B0503020202020204" charset="0"/>
              <a:ea typeface="Times New Roman" panose="02020603050405020304" pitchFamily="18" charset="0"/>
              <a:sym typeface="Avenir Next For Intuit"/>
            </a:endParaRPr>
          </a:p>
        </p:txBody>
      </p:sp>
      <p:sp>
        <p:nvSpPr>
          <p:cNvPr id="4" name="Slide Number Placeholder 3"/>
          <p:cNvSpPr>
            <a:spLocks noGrp="1"/>
          </p:cNvSpPr>
          <p:nvPr>
            <p:ph type="sldNum" idx="10"/>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28</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286048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venir Next For Intuit"/>
                <a:ea typeface="Avenir Next For Intuit"/>
                <a:cs typeface="Avenir Next For Intuit"/>
                <a:sym typeface="Avenir Next For Intuit"/>
              </a:rPr>
              <a:t>One method used by the TurboTax Standard &amp; Itemized deductions team is the Customer Follow-Me-Home.</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Observing real behavior is the gold standard for learning what customers care about most. Follow-me-homes are a fast and easy way to observe people experiencing the problems and pains we hope to solve. By observing real behavior, we gain insights, empathy, and shared understanding. We avoid second-hand information which might not be accurate. And we create opportunities to be surprised. </a:t>
            </a:r>
            <a:endParaRPr lang="en-US" dirty="0"/>
          </a:p>
          <a:p>
            <a:r>
              <a:rPr lang="en-US" sz="1100" b="0" i="0" u="none" strike="noStrike" cap="none" dirty="0">
                <a:solidFill>
                  <a:schemeClr val="dk1"/>
                </a:solidFill>
                <a:effectLst/>
                <a:latin typeface="Avenir Next For Intuit"/>
                <a:ea typeface="Avenir Next For Intuit"/>
                <a:cs typeface="Avenir Next For Intuit"/>
                <a:sym typeface="Avenir Next For Intuit"/>
              </a:rPr>
              <a:t>Start by deciding what type of situations or behaviors you wish to learn more about, then identify the customers you will observe. Follow-Me-Homes are most often conducted together as a small working team. </a:t>
            </a:r>
            <a:endParaRPr lang="en-US" dirty="0"/>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To find real (or potential) customers, reach out to your personal network of friends and family, or simply ask anyone who is your target customer.</a:t>
            </a:r>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Go to where the customer is experiencing the problem. Visit them in their home (ex: consumers), office (ex: small business), or anywhere in their natural habitat. </a:t>
            </a:r>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Set the context, observe and be sure to ask why. The key is to OBSERVE. Remember, this is not an interview. </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29</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359532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remember Microsoft </a:t>
            </a:r>
            <a:r>
              <a:rPr lang="en-US" dirty="0" err="1"/>
              <a:t>Clippy</a:t>
            </a:r>
            <a:r>
              <a:rPr lang="en-US" dirty="0"/>
              <a:t>?</a:t>
            </a:r>
          </a:p>
          <a:p>
            <a:r>
              <a:rPr lang="en-US" dirty="0"/>
              <a:t>The artificial intelligence behind </a:t>
            </a:r>
            <a:r>
              <a:rPr lang="en-US" dirty="0" err="1"/>
              <a:t>Clippy</a:t>
            </a:r>
            <a:r>
              <a:rPr lang="en-US" dirty="0"/>
              <a:t> was actually quite sophisticated for the late 1990s. But their user experience left something to be desired.</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3</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29114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sz="1100" dirty="0">
                <a:latin typeface="AvenirNext forINTUIT" panose="020B0503020202020204" pitchFamily="34" charset="77"/>
              </a:rPr>
              <a:t>When you need to understand how your customer approaches a task and how they FEEL about it, consider a Journey Line.</a:t>
            </a:r>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A journey line helps you to visualize positive, neutral, and negative emotions over time. </a:t>
            </a:r>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During the follow-me-home, capture the most </a:t>
            </a:r>
            <a:r>
              <a:rPr lang="en-US" sz="1100" b="1" i="0" u="none" strike="noStrike" cap="none" dirty="0">
                <a:solidFill>
                  <a:schemeClr val="dk1"/>
                </a:solidFill>
                <a:effectLst/>
                <a:latin typeface="Avenir Next For Intuit"/>
                <a:ea typeface="Avenir Next For Intuit"/>
                <a:cs typeface="Avenir Next For Intuit"/>
                <a:sym typeface="Avenir Next For Intuit"/>
              </a:rPr>
              <a:t>delightful</a:t>
            </a:r>
            <a:r>
              <a:rPr lang="en-US" sz="1100" b="0" i="0" u="none" strike="noStrike" cap="none" dirty="0">
                <a:solidFill>
                  <a:schemeClr val="dk1"/>
                </a:solidFill>
                <a:effectLst/>
                <a:latin typeface="Avenir Next For Intuit"/>
                <a:ea typeface="Avenir Next For Intuit"/>
                <a:cs typeface="Avenir Next For Intuit"/>
                <a:sym typeface="Avenir Next For Intuit"/>
              </a:rPr>
              <a:t> and </a:t>
            </a:r>
            <a:r>
              <a:rPr lang="en-US" sz="1100" b="1" i="0" u="none" strike="noStrike" cap="none" dirty="0">
                <a:solidFill>
                  <a:schemeClr val="dk1"/>
                </a:solidFill>
                <a:effectLst/>
                <a:latin typeface="Avenir Next For Intuit"/>
                <a:ea typeface="Avenir Next For Intuit"/>
                <a:cs typeface="Avenir Next For Intuit"/>
                <a:sym typeface="Avenir Next For Intuit"/>
              </a:rPr>
              <a:t>painful</a:t>
            </a:r>
            <a:r>
              <a:rPr lang="en-US" sz="1100" b="0" i="0" u="none" strike="noStrike" cap="none" dirty="0">
                <a:solidFill>
                  <a:schemeClr val="dk1"/>
                </a:solidFill>
                <a:effectLst/>
                <a:latin typeface="Avenir Next For Intuit"/>
                <a:ea typeface="Avenir Next For Intuit"/>
                <a:cs typeface="Avenir Next For Intuit"/>
                <a:sym typeface="Avenir Next For Intuit"/>
              </a:rPr>
              <a:t> moments for your customer to deeply understand the problem they are solving and how they solve it today.</a:t>
            </a:r>
          </a:p>
          <a:p>
            <a:pPr>
              <a:buAutoNum type="arabicPeriod"/>
            </a:pPr>
            <a:r>
              <a:rPr lang="en-US" sz="1100" b="0" i="0" u="none" strike="noStrike" cap="none" dirty="0">
                <a:solidFill>
                  <a:schemeClr val="dk1"/>
                </a:solidFill>
                <a:effectLst/>
                <a:latin typeface="Avenir Next For Intuit"/>
                <a:ea typeface="Avenir Next For Intuit"/>
                <a:cs typeface="Avenir Next For Intuit"/>
                <a:sym typeface="Avenir Next For Intuit"/>
              </a:rPr>
              <a:t>Debrief with your team. Share observations, pain points, and surprises. </a:t>
            </a:r>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30</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461158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venir Next For Intuit"/>
                <a:ea typeface="Avenir Next For Intuit"/>
                <a:cs typeface="Avenir Next For Intuit"/>
                <a:sym typeface="Avenir Next For Intuit"/>
              </a:rPr>
              <a:t>In closing, we’ve looked at three examples of how Intuit blended data science with design thinking to produce AI product features that really work. </a:t>
            </a:r>
          </a:p>
          <a:p>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31</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310989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venir Next For Intuit"/>
                <a:ea typeface="Avenir Next For Intuit"/>
                <a:cs typeface="Avenir Next For Intuit"/>
                <a:sym typeface="Avenir Next For Intuit"/>
              </a:rPr>
              <a:t>When data scientists and designers come together, and apply the Design Thinking methodology to creatively solve problems, we build products that help power the prosperity of our customers.</a:t>
            </a:r>
            <a:endParaRPr lang="en-US" dirty="0"/>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32</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46507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venir Next For Intuit"/>
                <a:ea typeface="Avenir Next For Intuit"/>
                <a:cs typeface="Avenir Next For Intuit"/>
                <a:sym typeface="Avenir Next For Intuit"/>
              </a:rPr>
              <a:t>When data scientists and designers come together, and apply the Design Thinking methodology to creatively solve problems, we build products that help power the prosperity of our customers. </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33</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946177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3"/>
        <p:cNvGrpSpPr/>
        <p:nvPr/>
      </p:nvGrpSpPr>
      <p:grpSpPr>
        <a:xfrm>
          <a:off x="0" y="0"/>
          <a:ext cx="0" cy="0"/>
          <a:chOff x="0" y="0"/>
          <a:chExt cx="0" cy="0"/>
        </a:xfrm>
      </p:grpSpPr>
      <p:sp>
        <p:nvSpPr>
          <p:cNvPr id="2444" name="Google Shape;244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5" name="Google Shape;2445;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cap="none" dirty="0">
                <a:solidFill>
                  <a:schemeClr val="dk1"/>
                </a:solidFill>
                <a:effectLst/>
                <a:latin typeface="Avenir Next For Intuit"/>
                <a:ea typeface="Avenir Next For Intuit"/>
                <a:cs typeface="Avenir Next For Intuit"/>
                <a:sym typeface="Avenir Next For Intuit"/>
              </a:rPr>
              <a:t>Great data scientists work at the intersection of math &amp; statistics and software engineering.</a:t>
            </a:r>
          </a:p>
          <a:p>
            <a:pPr rtl="0"/>
            <a:r>
              <a:rPr lang="en-US" sz="1100" b="0" i="0" u="none" strike="noStrike" cap="none" dirty="0">
                <a:solidFill>
                  <a:schemeClr val="dk1"/>
                </a:solidFill>
                <a:effectLst/>
                <a:latin typeface="Avenir Next For Intuit"/>
                <a:ea typeface="Avenir Next For Intuit"/>
                <a:cs typeface="Avenir Next For Intuit"/>
                <a:sym typeface="Avenir Next For Intuit"/>
              </a:rPr>
              <a:t>Great designers bring creativity and aesthetic sense, and also deep understanding of users and customers and the problems they face.</a:t>
            </a:r>
          </a:p>
          <a:p>
            <a:pPr rtl="0"/>
            <a:r>
              <a:rPr lang="en-US" sz="1100" b="0" i="0" u="none" strike="noStrike" cap="none" dirty="0">
                <a:solidFill>
                  <a:schemeClr val="dk1"/>
                </a:solidFill>
                <a:effectLst/>
                <a:latin typeface="Avenir Next For Intuit"/>
                <a:ea typeface="Avenir Next For Intuit"/>
                <a:cs typeface="Avenir Next For Intuit"/>
                <a:sym typeface="Avenir Next For Intuit"/>
              </a:rPr>
              <a:t>Each discipline - data science and design - brings its own language and mindset.</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4</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344799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data scientists and designers come together?</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5</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99670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cap="none" dirty="0">
                <a:solidFill>
                  <a:schemeClr val="dk1"/>
                </a:solidFill>
                <a:effectLst/>
                <a:latin typeface="Avenir Next For Intuit"/>
                <a:ea typeface="Avenir Next For Intuit"/>
                <a:cs typeface="Avenir Next For Intuit"/>
                <a:sym typeface="Avenir Next For Intuit"/>
              </a:rPr>
              <a:t>Design for Delight, aka D4D, is a methodology that we use to innovate at Intuit.</a:t>
            </a:r>
          </a:p>
          <a:p>
            <a:r>
              <a:rPr lang="en-US" sz="1400" b="0" i="0" u="none" strike="noStrike" cap="none" dirty="0">
                <a:solidFill>
                  <a:schemeClr val="dk1"/>
                </a:solidFill>
                <a:effectLst/>
                <a:latin typeface="Avenir Next For Intuit"/>
                <a:ea typeface="Avenir Next For Intuit"/>
                <a:cs typeface="Avenir Next For Intuit"/>
                <a:sym typeface="Avenir Next For Intuit"/>
              </a:rPr>
              <a:t>It’s a simplified approach to what the Stanford University </a:t>
            </a:r>
            <a:r>
              <a:rPr lang="en-US" sz="1400" b="0" i="0" u="none" strike="noStrike" cap="none" dirty="0" err="1">
                <a:solidFill>
                  <a:schemeClr val="dk1"/>
                </a:solidFill>
                <a:effectLst/>
                <a:latin typeface="Avenir Next For Intuit"/>
                <a:ea typeface="Avenir Next For Intuit"/>
                <a:cs typeface="Avenir Next For Intuit"/>
                <a:sym typeface="Avenir Next For Intuit"/>
              </a:rPr>
              <a:t>d.school</a:t>
            </a:r>
            <a:r>
              <a:rPr lang="en-US" sz="1400" b="0" i="0" u="none" strike="noStrike" cap="none" dirty="0">
                <a:solidFill>
                  <a:schemeClr val="dk1"/>
                </a:solidFill>
                <a:effectLst/>
                <a:latin typeface="Avenir Next For Intuit"/>
                <a:ea typeface="Avenir Next For Intuit"/>
                <a:cs typeface="Avenir Next For Intuit"/>
                <a:sym typeface="Avenir Next For Intuit"/>
              </a:rPr>
              <a:t> calls Design Thinking. </a:t>
            </a:r>
            <a:r>
              <a:rPr lang="en-US" sz="1100" b="0" i="0" u="none" strike="noStrike" cap="none" dirty="0">
                <a:solidFill>
                  <a:schemeClr val="dk1"/>
                </a:solidFill>
                <a:effectLst/>
                <a:latin typeface="Avenir Next For Intuit"/>
                <a:ea typeface="Avenir Next For Intuit"/>
                <a:cs typeface="Avenir Next For Intuit"/>
                <a:sym typeface="Avenir Next For Intuit"/>
              </a:rPr>
              <a:t>It’s a technique you can use for creative problem solving.</a:t>
            </a:r>
            <a:endParaRPr lang="en-US" sz="1400" b="0" i="0" u="none" strike="noStrike" cap="none" dirty="0">
              <a:solidFill>
                <a:schemeClr val="dk1"/>
              </a:solidFill>
              <a:effectLst/>
              <a:latin typeface="Avenir Next For Intuit"/>
              <a:ea typeface="Avenir Next For Intuit"/>
              <a:cs typeface="Avenir Next For Intuit"/>
              <a:sym typeface="Avenir Next For Intuit"/>
            </a:endParaRPr>
          </a:p>
          <a:p>
            <a:pPr lvl="0"/>
            <a:r>
              <a:rPr lang="en-US" sz="1400" b="0" i="0" u="none" strike="noStrike" cap="none" dirty="0">
                <a:solidFill>
                  <a:schemeClr val="dk1"/>
                </a:solidFill>
                <a:effectLst/>
                <a:latin typeface="Avenir Next For Intuit"/>
                <a:ea typeface="Avenir Next For Intuit"/>
                <a:cs typeface="Avenir Next For Intuit"/>
                <a:sym typeface="Avenir Next For Intuit"/>
              </a:rPr>
              <a:t>We teach Design for Delight to our teams at Intuit so they can better deliver dramatic improvements in our customers’ lives. D4D helps our teams develop better solutions that evoke positive emotion throughout the customer experience.</a:t>
            </a:r>
          </a:p>
          <a:p>
            <a:pPr lvl="0"/>
            <a:r>
              <a:rPr lang="en-US" sz="1400" b="0" i="0" u="none" strike="noStrike" cap="none" dirty="0">
                <a:solidFill>
                  <a:schemeClr val="dk1"/>
                </a:solidFill>
                <a:effectLst/>
                <a:latin typeface="Avenir Next For Intuit"/>
                <a:ea typeface="Avenir Next For Intuit"/>
                <a:cs typeface="Avenir Next For Intuit"/>
                <a:sym typeface="Avenir Next For Intuit"/>
              </a:rPr>
              <a:t>D4D has 3 components: deep customer empathy... We’ll explain more about each of these 3 parts.</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6</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113016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chemeClr val="dk1"/>
                </a:solidFill>
                <a:effectLst/>
                <a:latin typeface="Avenir Next For Intuit"/>
                <a:ea typeface="Avenir Next For Intuit"/>
                <a:cs typeface="Avenir Next For Intuit"/>
                <a:sym typeface="Avenir Next For Intuit"/>
              </a:rPr>
              <a:t>Principle #1: Deep Customer Empathy</a:t>
            </a:r>
            <a:endParaRPr lang="en-US" sz="1400" b="0" i="0" u="none" strike="noStrike" cap="none" dirty="0">
              <a:solidFill>
                <a:schemeClr val="dk1"/>
              </a:solidFill>
              <a:effectLst/>
              <a:latin typeface="Avenir Next For Intuit"/>
              <a:ea typeface="Avenir Next For Intuit"/>
              <a:cs typeface="Avenir Next For Intuit"/>
              <a:sym typeface="Avenir Next For Intui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Empathy allows us to get inspired and embrace the unexpected.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We start by getting deeper understanding of our customer, and understand what our customer's pain points are.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This means observing and engaging with customers to get an unfiltered view of their challenges … ideally in their own natural habitat.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With deep customer empathy, design thinkers naturally begin to set aside their own biases and assumptions.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We begin to define the problem we’re trying to solve in human-centric terms, rather than framing it in technology-centric or company-centric terms.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chemeClr val="dk1"/>
                </a:solidFill>
                <a:effectLst/>
                <a:latin typeface="Avenir Next For Intuit"/>
                <a:ea typeface="Avenir Next For Intuit"/>
                <a:cs typeface="Avenir Next For Intuit"/>
                <a:sym typeface="Avenir Next For Intuit"/>
              </a:rPr>
              <a:t>This gives us that inspiration to innovate and come up with solutions to change the customer's life so profoundly that they can’t imagine going back to the old way of doing things.</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7</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297112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cap="none" dirty="0">
                <a:solidFill>
                  <a:schemeClr val="dk1"/>
                </a:solidFill>
                <a:effectLst/>
                <a:latin typeface="Avenir Next For Intuit"/>
                <a:ea typeface="Avenir Next For Intuit"/>
                <a:cs typeface="Avenir Next For Intuit"/>
                <a:sym typeface="Avenir Next For Intuit"/>
              </a:rPr>
              <a:t>Principle #2: Go Broad to Go Narrow</a:t>
            </a:r>
            <a:endParaRPr lang="en-US" sz="1100" b="0" i="0" u="none" strike="noStrike" cap="none" dirty="0">
              <a:solidFill>
                <a:schemeClr val="dk1"/>
              </a:solidFill>
              <a:effectLst/>
              <a:latin typeface="Avenir Next For Intuit"/>
              <a:ea typeface="Avenir Next For Intuit"/>
              <a:cs typeface="Avenir Next For Intuit"/>
              <a:sym typeface="Avenir Next For Intuit"/>
            </a:endParaRPr>
          </a:p>
          <a:p>
            <a:r>
              <a:rPr lang="en-US" sz="1100" b="0" i="0" u="none" strike="noStrike" cap="none" dirty="0">
                <a:solidFill>
                  <a:schemeClr val="dk1"/>
                </a:solidFill>
                <a:effectLst/>
                <a:latin typeface="Avenir Next For Intuit"/>
                <a:ea typeface="Avenir Next For Intuit"/>
                <a:cs typeface="Avenir Next For Intuit"/>
                <a:sym typeface="Avenir Next For Intuit"/>
              </a:rPr>
              <a:t>Only after gathering, analyzing, synthesizing and defining the customer problem, can we begin to look for solutions.</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This phase in the process is all about stimulating free thinking, expanding the problem space, and generating lots of ideas for exploration</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To get to one great idea, you need a lot of them.</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The trick is to go for quantity first, then be intentional about narrowing these down to the best one.</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8</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377779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cap="none" dirty="0">
                <a:solidFill>
                  <a:schemeClr val="dk1"/>
                </a:solidFill>
                <a:effectLst/>
                <a:latin typeface="Avenir Next For Intuit"/>
                <a:ea typeface="Avenir Next For Intuit"/>
                <a:cs typeface="Avenir Next For Intuit"/>
                <a:sym typeface="Avenir Next For Intuit"/>
              </a:rPr>
              <a:t>Principle #3: Rapid Experiments with Customers</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Rapid experiments help you make better decisions based on actual user behaviors.</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Decisions are better based on facts than conjecture; experiments are usually the best way to get the facts.</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Experiments can help you discover the truth before you build.</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Experiments help teams align on the customer.</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This is the point where we begin rapid prototyping and A/B testing.</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By putting prototypes into the hands of actual customers, we can see whether people behave, react, and respond the way we expected. And, we can find opportunities to do better with the next build.</a:t>
            </a:r>
          </a:p>
          <a:p>
            <a:r>
              <a:rPr lang="en-US" sz="1100" b="0" i="0" u="none" strike="noStrike" cap="none" dirty="0">
                <a:solidFill>
                  <a:schemeClr val="dk1"/>
                </a:solidFill>
                <a:effectLst/>
                <a:latin typeface="Avenir Next For Intuit"/>
                <a:ea typeface="Avenir Next For Intuit"/>
                <a:cs typeface="Avenir Next For Intuit"/>
                <a:sym typeface="Avenir Next For Intuit"/>
              </a:rPr>
              <a:t>Rapid experiments keep our project rooted in the real world.</a:t>
            </a:r>
          </a:p>
        </p:txBody>
      </p:sp>
      <p:sp>
        <p:nvSpPr>
          <p:cNvPr id="4" name="Slide Number Placeholder 3"/>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800" b="1" i="0" u="none" strike="noStrike" cap="none" smtClean="0">
                <a:solidFill>
                  <a:schemeClr val="dk1"/>
                </a:solidFill>
                <a:latin typeface="Avenir Next For Intuit"/>
                <a:ea typeface="Avenir Next For Intuit"/>
                <a:cs typeface="Avenir Next For Intuit"/>
                <a:sym typeface="Avenir Next For Intuit"/>
              </a:rPr>
              <a:t>9</a:t>
            </a:fld>
            <a:endParaRPr lang="en-US" sz="800" b="1" i="0" u="none" strike="noStrike" cap="none">
              <a:solidFill>
                <a:schemeClr val="dk1"/>
              </a:solidFill>
              <a:latin typeface="Avenir Next For Intuit"/>
              <a:ea typeface="Avenir Next For Intuit"/>
              <a:cs typeface="Avenir Next For Intuit"/>
              <a:sym typeface="Avenir Next For Intuit"/>
            </a:endParaRPr>
          </a:p>
        </p:txBody>
      </p:sp>
    </p:spTree>
    <p:extLst>
      <p:ext uri="{BB962C8B-B14F-4D97-AF65-F5344CB8AC3E}">
        <p14:creationId xmlns:p14="http://schemas.microsoft.com/office/powerpoint/2010/main" val="61382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1438548" y="5014009"/>
            <a:ext cx="7083174" cy="117619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accent1"/>
              </a:buClr>
              <a:buSzPts val="2200"/>
              <a:buFont typeface="Avenir Next For Intuit"/>
              <a:buNone/>
              <a:defRPr sz="2200" b="0" i="0" cap="none">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1"/>
              </a:buClr>
              <a:buSzPts val="1350"/>
              <a:buFont typeface="Avenir Next For Intuit"/>
              <a:buNone/>
              <a:defRPr sz="1500">
                <a:solidFill>
                  <a:schemeClr val="lt1"/>
                </a:solidFill>
              </a:defRPr>
            </a:lvl2pPr>
            <a:lvl3pPr marL="1371600" lvl="2" indent="-228600" algn="l">
              <a:lnSpc>
                <a:spcPct val="95000"/>
              </a:lnSpc>
              <a:spcBef>
                <a:spcPts val="400"/>
              </a:spcBef>
              <a:spcAft>
                <a:spcPts val="0"/>
              </a:spcAft>
              <a:buClr>
                <a:schemeClr val="lt1"/>
              </a:buClr>
              <a:buSzPts val="1350"/>
              <a:buFont typeface="Avenir Next For Intuit"/>
              <a:buNone/>
              <a:defRPr sz="1500">
                <a:solidFill>
                  <a:schemeClr val="lt1"/>
                </a:solidFill>
              </a:defRPr>
            </a:lvl3pPr>
            <a:lvl4pPr marL="1828800" lvl="3" indent="-228600" algn="l">
              <a:lnSpc>
                <a:spcPct val="95000"/>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a:lnSpc>
                <a:spcPct val="95000"/>
              </a:lnSpc>
              <a:spcBef>
                <a:spcPts val="400"/>
              </a:spcBef>
              <a:spcAft>
                <a:spcPts val="0"/>
              </a:spcAft>
              <a:buSzPts val="1350"/>
              <a:buFont typeface="Avenir Next For Intuit"/>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7" name="Google Shape;17;p2"/>
          <p:cNvSpPr txBox="1">
            <a:spLocks noGrp="1"/>
          </p:cNvSpPr>
          <p:nvPr>
            <p:ph type="dt" idx="10"/>
          </p:nvPr>
        </p:nvSpPr>
        <p:spPr>
          <a:xfrm>
            <a:off x="1438548" y="4430578"/>
            <a:ext cx="7083174" cy="335107"/>
          </a:xfrm>
          <a:prstGeom prst="rect">
            <a:avLst/>
          </a:prstGeom>
          <a:noFill/>
          <a:ln>
            <a:noFill/>
          </a:ln>
        </p:spPr>
        <p:txBody>
          <a:bodyPr spcFirstLastPara="1" wrap="square" lIns="91400" tIns="45700" rIns="91400" bIns="45700" anchor="t" anchorCtr="0"/>
          <a:lstStyle>
            <a:lvl1pPr marR="0" lvl="0" algn="l" rtl="0">
              <a:spcBef>
                <a:spcPts val="0"/>
              </a:spcBef>
              <a:spcAft>
                <a:spcPts val="0"/>
              </a:spcAft>
              <a:buSzPts val="1400"/>
              <a:buNone/>
              <a:defRPr sz="1600" b="0" i="0" u="none" strike="noStrike" cap="none">
                <a:solidFill>
                  <a:schemeClr val="accent1"/>
                </a:solidFill>
                <a:latin typeface="Avenir Next For Intuit"/>
                <a:ea typeface="Avenir Next For Intuit"/>
                <a:cs typeface="Avenir Next For Intuit"/>
                <a:sym typeface="Avenir Next For Intuit"/>
              </a:defRPr>
            </a:lvl1pPr>
            <a:lvl2pPr marR="0" lvl="1"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2pPr>
            <a:lvl3pPr marR="0" lvl="2"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3pPr>
            <a:lvl4pPr marR="0" lvl="3"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4pPr>
            <a:lvl5pPr marR="0" lvl="4"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5pPr>
            <a:lvl6pPr marR="0" lvl="5"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6pPr>
            <a:lvl7pPr marR="0" lvl="6"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7pPr>
            <a:lvl8pPr marR="0" lvl="7"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8pPr>
            <a:lvl9pPr marR="0" lvl="8" algn="l" rtl="0">
              <a:spcBef>
                <a:spcPts val="0"/>
              </a:spcBef>
              <a:spcAft>
                <a:spcPts val="0"/>
              </a:spcAft>
              <a:buSzPts val="1400"/>
              <a:buNone/>
              <a:defRPr sz="19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18" name="Google Shape;18;p2"/>
          <p:cNvSpPr txBox="1">
            <a:spLocks noGrp="1"/>
          </p:cNvSpPr>
          <p:nvPr>
            <p:ph type="title"/>
          </p:nvPr>
        </p:nvSpPr>
        <p:spPr>
          <a:xfrm>
            <a:off x="1436972" y="1979093"/>
            <a:ext cx="7084753" cy="2437245"/>
          </a:xfrm>
          <a:prstGeom prst="rect">
            <a:avLst/>
          </a:prstGeom>
          <a:noFill/>
          <a:ln>
            <a:noFill/>
          </a:ln>
        </p:spPr>
        <p:txBody>
          <a:bodyPr spcFirstLastPara="1" wrap="square" lIns="91400" tIns="45700" rIns="91400" bIns="45700" anchor="b" anchorCtr="0"/>
          <a:lstStyle>
            <a:lvl1pPr lvl="0" algn="l">
              <a:lnSpc>
                <a:spcPct val="95000"/>
              </a:lnSpc>
              <a:spcBef>
                <a:spcPts val="0"/>
              </a:spcBef>
              <a:spcAft>
                <a:spcPts val="0"/>
              </a:spcAft>
              <a:buClr>
                <a:schemeClr val="accent1"/>
              </a:buClr>
              <a:buSzPts val="5000"/>
              <a:buFont typeface="Avenir Next For Intuit"/>
              <a:buNone/>
              <a:defRPr sz="5000" b="1" i="0" cap="none">
                <a:solidFill>
                  <a:schemeClr val="accen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 name="Google Shape;19;p2"/>
          <p:cNvGrpSpPr/>
          <p:nvPr/>
        </p:nvGrpSpPr>
        <p:grpSpPr>
          <a:xfrm>
            <a:off x="1532348" y="330180"/>
            <a:ext cx="10165110" cy="353217"/>
            <a:chOff x="1532348" y="330180"/>
            <a:chExt cx="10165110" cy="353217"/>
          </a:xfrm>
        </p:grpSpPr>
        <p:pic>
          <p:nvPicPr>
            <p:cNvPr id="20" name="Google Shape;20;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48197" y="427459"/>
              <a:ext cx="4449261" cy="204600"/>
            </a:xfrm>
            <a:prstGeom prst="rect">
              <a:avLst/>
            </a:prstGeom>
            <a:noFill/>
            <a:ln>
              <a:noFill/>
            </a:ln>
          </p:spPr>
        </p:pic>
        <p:pic>
          <p:nvPicPr>
            <p:cNvPr id="21" name="Google Shape;21;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32348" y="330180"/>
              <a:ext cx="1833152" cy="353217"/>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62">
          <p15:clr>
            <a:srgbClr val="FBAE40"/>
          </p15:clr>
        </p15:guide>
        <p15:guide id="2" pos="1659">
          <p15:clr>
            <a:srgbClr val="FBAE40"/>
          </p15:clr>
        </p15:guide>
        <p15:guide id="3" pos="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ed Visual">
  <p:cSld name="Captioned Visual">
    <p:spTree>
      <p:nvGrpSpPr>
        <p:cNvPr id="1" name="Shape 84"/>
        <p:cNvGrpSpPr/>
        <p:nvPr/>
      </p:nvGrpSpPr>
      <p:grpSpPr>
        <a:xfrm>
          <a:off x="0" y="0"/>
          <a:ext cx="0" cy="0"/>
          <a:chOff x="0" y="0"/>
          <a:chExt cx="0" cy="0"/>
        </a:xfrm>
      </p:grpSpPr>
      <p:sp>
        <p:nvSpPr>
          <p:cNvPr id="85" name="Google Shape;85;p21"/>
          <p:cNvSpPr txBox="1">
            <a:spLocks noGrp="1"/>
          </p:cNvSpPr>
          <p:nvPr>
            <p:ph type="body" idx="1"/>
          </p:nvPr>
        </p:nvSpPr>
        <p:spPr>
          <a:xfrm>
            <a:off x="8227897" y="1810750"/>
            <a:ext cx="337869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1800"/>
              <a:buFont typeface="Avenir Next For Intuit"/>
              <a:buNone/>
              <a:defRPr sz="1800"/>
            </a:lvl1pPr>
            <a:lvl2pPr marL="914400" lvl="1" indent="-228600" algn="l">
              <a:lnSpc>
                <a:spcPct val="95000"/>
              </a:lnSpc>
              <a:spcBef>
                <a:spcPts val="400"/>
              </a:spcBef>
              <a:spcAft>
                <a:spcPts val="0"/>
              </a:spcAft>
              <a:buClr>
                <a:schemeClr val="dk1"/>
              </a:buClr>
              <a:buSzPts val="1620"/>
              <a:buFont typeface="Avenir Next For Intuit"/>
              <a:buNone/>
              <a:defRPr sz="1800"/>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86" name="Google Shape;86;p21"/>
          <p:cNvSpPr txBox="1">
            <a:spLocks noGrp="1"/>
          </p:cNvSpPr>
          <p:nvPr>
            <p:ph type="body" idx="2"/>
          </p:nvPr>
        </p:nvSpPr>
        <p:spPr>
          <a:xfrm>
            <a:off x="597384" y="1905002"/>
            <a:ext cx="724044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D8D8D8"/>
              </a:buClr>
              <a:buSzPts val="2000"/>
              <a:buFont typeface="Avenir Next For Intuit"/>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chemeClr val="dk1"/>
              </a:buClr>
              <a:buSzPts val="1710"/>
              <a:buChar char="•"/>
              <a:defRPr sz="1900"/>
            </a:lvl3pPr>
            <a:lvl4pPr marL="1828800" lvl="3" indent="-349250" algn="l">
              <a:lnSpc>
                <a:spcPct val="95000"/>
              </a:lnSpc>
              <a:spcBef>
                <a:spcPts val="400"/>
              </a:spcBef>
              <a:spcAft>
                <a:spcPts val="0"/>
              </a:spcAft>
              <a:buClr>
                <a:schemeClr val="dk1"/>
              </a:buClr>
              <a:buSzPts val="1900"/>
              <a:buChar char="–"/>
              <a:defRPr sz="1900"/>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87" name="Google Shape;87;p21"/>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Captioned Visual">
  <p:cSld name="Subtitle Captioned Visual">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8227896" y="1810750"/>
            <a:ext cx="3378693"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1800"/>
              <a:buFont typeface="Avenir Next For Intuit"/>
              <a:buNone/>
              <a:defRPr sz="1800"/>
            </a:lvl1pPr>
            <a:lvl2pPr marL="914400" lvl="1" indent="-228600" algn="l">
              <a:lnSpc>
                <a:spcPct val="95000"/>
              </a:lnSpc>
              <a:spcBef>
                <a:spcPts val="400"/>
              </a:spcBef>
              <a:spcAft>
                <a:spcPts val="0"/>
              </a:spcAft>
              <a:buClr>
                <a:schemeClr val="dk1"/>
              </a:buClr>
              <a:buSzPts val="1620"/>
              <a:buFont typeface="Avenir Next For Intuit"/>
              <a:buNone/>
              <a:defRPr sz="1800"/>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90" name="Google Shape;90;p22"/>
          <p:cNvSpPr txBox="1">
            <a:spLocks noGrp="1"/>
          </p:cNvSpPr>
          <p:nvPr>
            <p:ph type="body" idx="2"/>
          </p:nvPr>
        </p:nvSpPr>
        <p:spPr>
          <a:xfrm>
            <a:off x="597384" y="1905002"/>
            <a:ext cx="724044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D8D8D8"/>
              </a:buClr>
              <a:buSzPts val="2000"/>
              <a:buFont typeface="Avenir Next For Intuit"/>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chemeClr val="dk1"/>
              </a:buClr>
              <a:buSzPts val="1710"/>
              <a:buChar char="•"/>
              <a:defRPr sz="1900"/>
            </a:lvl3pPr>
            <a:lvl4pPr marL="1828800" lvl="3" indent="-349250" algn="l">
              <a:lnSpc>
                <a:spcPct val="95000"/>
              </a:lnSpc>
              <a:spcBef>
                <a:spcPts val="400"/>
              </a:spcBef>
              <a:spcAft>
                <a:spcPts val="0"/>
              </a:spcAft>
              <a:buClr>
                <a:schemeClr val="dk1"/>
              </a:buClr>
              <a:buSzPts val="1900"/>
              <a:buChar char="–"/>
              <a:defRPr sz="1900"/>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91" name="Google Shape;91;p22"/>
          <p:cNvSpPr txBox="1">
            <a:spLocks noGrp="1"/>
          </p:cNvSpPr>
          <p:nvPr>
            <p:ph type="body" idx="3"/>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92" name="Google Shape;92;p22"/>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Title 1">
  <p:cSld name="Section Title 1">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554467" y="2301346"/>
            <a:ext cx="11107120" cy="1837102"/>
          </a:xfrm>
          <a:prstGeom prst="rect">
            <a:avLst/>
          </a:prstGeom>
          <a:noFill/>
          <a:ln>
            <a:noFill/>
          </a:ln>
        </p:spPr>
        <p:txBody>
          <a:bodyPr spcFirstLastPara="1" wrap="square" lIns="91400" tIns="45700" rIns="91400" bIns="45700" anchor="ctr" anchorCtr="0"/>
          <a:lstStyle>
            <a:lvl1pPr marL="457200" lvl="0" indent="-228600" algn="ctr">
              <a:lnSpc>
                <a:spcPct val="95000"/>
              </a:lnSpc>
              <a:spcBef>
                <a:spcPts val="1800"/>
              </a:spcBef>
              <a:spcAft>
                <a:spcPts val="0"/>
              </a:spcAft>
              <a:buClr>
                <a:schemeClr val="dk1"/>
              </a:buClr>
              <a:buSzPts val="7000"/>
              <a:buFont typeface="Avenir Next For Intuit"/>
              <a:buNone/>
              <a:defRPr sz="7000">
                <a:solidFill>
                  <a:schemeClr val="dk1"/>
                </a:solidFill>
              </a:defRPr>
            </a:lvl1pPr>
            <a:lvl2pPr marL="914400" lvl="1" indent="-228600" algn="ctr">
              <a:lnSpc>
                <a:spcPct val="95000"/>
              </a:lnSpc>
              <a:spcBef>
                <a:spcPts val="400"/>
              </a:spcBef>
              <a:spcAft>
                <a:spcPts val="0"/>
              </a:spcAft>
              <a:buClr>
                <a:schemeClr val="dk1"/>
              </a:buClr>
              <a:buSzPts val="2880"/>
              <a:buFont typeface="Avenir Next For Intuit"/>
              <a:buNone/>
              <a:defRPr sz="3200">
                <a:solidFill>
                  <a:schemeClr val="dk1"/>
                </a:solidFill>
              </a:defRPr>
            </a:lvl2pPr>
            <a:lvl3pPr marL="1371600" lvl="2" indent="-388619" algn="ctr">
              <a:lnSpc>
                <a:spcPct val="95000"/>
              </a:lnSpc>
              <a:spcBef>
                <a:spcPts val="400"/>
              </a:spcBef>
              <a:spcAft>
                <a:spcPts val="0"/>
              </a:spcAft>
              <a:buClr>
                <a:schemeClr val="dk1"/>
              </a:buClr>
              <a:buSzPts val="2520"/>
              <a:buFont typeface="Merriweather Sans"/>
              <a:buChar char="–"/>
              <a:defRPr sz="2800">
                <a:solidFill>
                  <a:schemeClr val="dk1"/>
                </a:solidFill>
              </a:defRPr>
            </a:lvl3pPr>
            <a:lvl4pPr marL="1828800" lvl="3" indent="-228600" algn="ctr">
              <a:lnSpc>
                <a:spcPct val="95000"/>
              </a:lnSpc>
              <a:spcBef>
                <a:spcPts val="400"/>
              </a:spcBef>
              <a:spcAft>
                <a:spcPts val="0"/>
              </a:spcAft>
              <a:buClr>
                <a:schemeClr val="dk1"/>
              </a:buClr>
              <a:buSzPts val="2800"/>
              <a:buFont typeface="Avenir Next For Intuit"/>
              <a:buNone/>
              <a:defRPr sz="2800">
                <a:solidFill>
                  <a:schemeClr val="dk1"/>
                </a:solidFill>
              </a:defRPr>
            </a:lvl4pPr>
            <a:lvl5pPr marL="2286000" lvl="4" indent="-228600" algn="ctr">
              <a:lnSpc>
                <a:spcPct val="95000"/>
              </a:lnSpc>
              <a:spcBef>
                <a:spcPts val="400"/>
              </a:spcBef>
              <a:spcAft>
                <a:spcPts val="0"/>
              </a:spcAft>
              <a:buClr>
                <a:schemeClr val="dk1"/>
              </a:buClr>
              <a:buSzPts val="1800"/>
              <a:buFont typeface="Avenir Next For Intuit"/>
              <a:buNone/>
              <a:defRPr sz="2000">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2">
  <p:cSld name="Section Title 2">
    <p:bg>
      <p:bgPr>
        <a:solidFill>
          <a:schemeClr val="accent1"/>
        </a:solidFill>
        <a:effectLst/>
      </p:bgPr>
    </p:bg>
    <p:spTree>
      <p:nvGrpSpPr>
        <p:cNvPr id="1" name="Shape 95"/>
        <p:cNvGrpSpPr/>
        <p:nvPr/>
      </p:nvGrpSpPr>
      <p:grpSpPr>
        <a:xfrm>
          <a:off x="0" y="0"/>
          <a:ext cx="0" cy="0"/>
          <a:chOff x="0" y="0"/>
          <a:chExt cx="0" cy="0"/>
        </a:xfrm>
      </p:grpSpPr>
      <p:sp>
        <p:nvSpPr>
          <p:cNvPr id="96" name="Google Shape;96;p24"/>
          <p:cNvSpPr txBox="1">
            <a:spLocks noGrp="1"/>
          </p:cNvSpPr>
          <p:nvPr>
            <p:ph type="body" idx="1"/>
          </p:nvPr>
        </p:nvSpPr>
        <p:spPr>
          <a:xfrm>
            <a:off x="554467" y="2301346"/>
            <a:ext cx="11107120" cy="1837102"/>
          </a:xfrm>
          <a:prstGeom prst="rect">
            <a:avLst/>
          </a:prstGeom>
          <a:noFill/>
          <a:ln>
            <a:noFill/>
          </a:ln>
        </p:spPr>
        <p:txBody>
          <a:bodyPr spcFirstLastPara="1" wrap="square" lIns="91400" tIns="45700" rIns="91400" bIns="45700" anchor="ctr" anchorCtr="0"/>
          <a:lstStyle>
            <a:lvl1pPr marL="457200" lvl="0" indent="-228600" algn="ctr">
              <a:lnSpc>
                <a:spcPct val="95000"/>
              </a:lnSpc>
              <a:spcBef>
                <a:spcPts val="1800"/>
              </a:spcBef>
              <a:spcAft>
                <a:spcPts val="0"/>
              </a:spcAft>
              <a:buClr>
                <a:schemeClr val="lt1"/>
              </a:buClr>
              <a:buSzPts val="7000"/>
              <a:buFont typeface="Avenir Next For Intuit"/>
              <a:buNone/>
              <a:defRPr sz="7000">
                <a:solidFill>
                  <a:schemeClr val="lt1"/>
                </a:solidFill>
              </a:defRPr>
            </a:lvl1pPr>
            <a:lvl2pPr marL="914400" lvl="1" indent="-228600" algn="ctr">
              <a:lnSpc>
                <a:spcPct val="95000"/>
              </a:lnSpc>
              <a:spcBef>
                <a:spcPts val="400"/>
              </a:spcBef>
              <a:spcAft>
                <a:spcPts val="0"/>
              </a:spcAft>
              <a:buClr>
                <a:schemeClr val="lt1"/>
              </a:buClr>
              <a:buSzPts val="2880"/>
              <a:buFont typeface="Avenir Next For Intuit"/>
              <a:buNone/>
              <a:defRPr sz="3200">
                <a:solidFill>
                  <a:schemeClr val="lt1"/>
                </a:solidFill>
              </a:defRPr>
            </a:lvl2pPr>
            <a:lvl3pPr marL="1371600" lvl="2" indent="-388619" algn="ctr">
              <a:lnSpc>
                <a:spcPct val="95000"/>
              </a:lnSpc>
              <a:spcBef>
                <a:spcPts val="400"/>
              </a:spcBef>
              <a:spcAft>
                <a:spcPts val="0"/>
              </a:spcAft>
              <a:buClr>
                <a:schemeClr val="lt1"/>
              </a:buClr>
              <a:buSzPts val="2520"/>
              <a:buFont typeface="Merriweather Sans"/>
              <a:buChar char="–"/>
              <a:defRPr sz="2800">
                <a:solidFill>
                  <a:schemeClr val="lt1"/>
                </a:solidFill>
              </a:defRPr>
            </a:lvl3pPr>
            <a:lvl4pPr marL="1828800" lvl="3" indent="-228600" algn="ctr">
              <a:lnSpc>
                <a:spcPct val="95000"/>
              </a:lnSpc>
              <a:spcBef>
                <a:spcPts val="400"/>
              </a:spcBef>
              <a:spcAft>
                <a:spcPts val="0"/>
              </a:spcAft>
              <a:buClr>
                <a:schemeClr val="lt1"/>
              </a:buClr>
              <a:buSzPts val="2800"/>
              <a:buFont typeface="Avenir Next For Intuit"/>
              <a:buNone/>
              <a:defRPr sz="2800">
                <a:solidFill>
                  <a:schemeClr val="lt1"/>
                </a:solidFill>
              </a:defRPr>
            </a:lvl4pPr>
            <a:lvl5pPr marL="2286000" lvl="4" indent="-228600" algn="ctr">
              <a:lnSpc>
                <a:spcPct val="95000"/>
              </a:lnSpc>
              <a:spcBef>
                <a:spcPts val="400"/>
              </a:spcBef>
              <a:spcAft>
                <a:spcPts val="0"/>
              </a:spcAft>
              <a:buClr>
                <a:schemeClr val="lt1"/>
              </a:buClr>
              <a:buSzPts val="1800"/>
              <a:buFont typeface="Avenir Next For Intuit"/>
              <a:buNone/>
              <a:defRPr sz="20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Title 3">
  <p:cSld name="Section Title 3">
    <p:spTree>
      <p:nvGrpSpPr>
        <p:cNvPr id="1" name="Shape 97"/>
        <p:cNvGrpSpPr/>
        <p:nvPr/>
      </p:nvGrpSpPr>
      <p:grpSpPr>
        <a:xfrm>
          <a:off x="0" y="0"/>
          <a:ext cx="0" cy="0"/>
          <a:chOff x="0" y="0"/>
          <a:chExt cx="0" cy="0"/>
        </a:xfrm>
      </p:grpSpPr>
      <p:sp>
        <p:nvSpPr>
          <p:cNvPr id="98" name="Google Shape;98;p25"/>
          <p:cNvSpPr txBox="1">
            <a:spLocks noGrp="1"/>
          </p:cNvSpPr>
          <p:nvPr>
            <p:ph type="body" idx="1"/>
          </p:nvPr>
        </p:nvSpPr>
        <p:spPr>
          <a:xfrm>
            <a:off x="711444" y="2360542"/>
            <a:ext cx="10849203" cy="1938974"/>
          </a:xfrm>
          <a:prstGeom prst="rect">
            <a:avLst/>
          </a:prstGeom>
          <a:noFill/>
          <a:ln>
            <a:noFill/>
          </a:ln>
        </p:spPr>
        <p:txBody>
          <a:bodyPr spcFirstLastPara="1" wrap="square" lIns="91400" tIns="45700" rIns="91400" bIns="45700" anchor="ctr" anchorCtr="0"/>
          <a:lstStyle>
            <a:lvl1pPr marL="457200" lvl="0" indent="-228600" algn="l">
              <a:lnSpc>
                <a:spcPct val="95000"/>
              </a:lnSpc>
              <a:spcBef>
                <a:spcPts val="1800"/>
              </a:spcBef>
              <a:spcAft>
                <a:spcPts val="0"/>
              </a:spcAft>
              <a:buClr>
                <a:schemeClr val="dk1"/>
              </a:buClr>
              <a:buSzPts val="4000"/>
              <a:buFont typeface="Avenir Next For Intuit"/>
              <a:buNone/>
              <a:defRPr sz="4000">
                <a:solidFill>
                  <a:schemeClr val="dk1"/>
                </a:solidFill>
              </a:defRPr>
            </a:lvl1pPr>
            <a:lvl2pPr marL="914400" lvl="1" indent="-228600" algn="l">
              <a:lnSpc>
                <a:spcPct val="95000"/>
              </a:lnSpc>
              <a:spcBef>
                <a:spcPts val="400"/>
              </a:spcBef>
              <a:spcAft>
                <a:spcPts val="0"/>
              </a:spcAft>
              <a:buClr>
                <a:schemeClr val="dk1"/>
              </a:buClr>
              <a:buSzPts val="2880"/>
              <a:buFont typeface="Avenir Next For Intuit"/>
              <a:buNone/>
              <a:defRPr sz="3200">
                <a:solidFill>
                  <a:schemeClr val="dk1"/>
                </a:solidFill>
              </a:defRPr>
            </a:lvl2pPr>
            <a:lvl3pPr marL="1371600" lvl="2" indent="-355600" algn="l">
              <a:lnSpc>
                <a:spcPct val="95000"/>
              </a:lnSpc>
              <a:spcBef>
                <a:spcPts val="400"/>
              </a:spcBef>
              <a:spcAft>
                <a:spcPts val="0"/>
              </a:spcAft>
              <a:buClr>
                <a:schemeClr val="dk1"/>
              </a:buClr>
              <a:buSzPts val="2000"/>
              <a:buFont typeface="Merriweather Sans"/>
              <a:buChar char="–"/>
              <a:defRPr sz="2000" b="1" i="0">
                <a:solidFill>
                  <a:schemeClr val="dk1"/>
                </a:solidFill>
              </a:defRPr>
            </a:lvl3pPr>
            <a:lvl4pPr marL="1828800" lvl="3" indent="-228600" algn="l">
              <a:lnSpc>
                <a:spcPct val="95000"/>
              </a:lnSpc>
              <a:spcBef>
                <a:spcPts val="400"/>
              </a:spcBef>
              <a:spcAft>
                <a:spcPts val="0"/>
              </a:spcAft>
              <a:buClr>
                <a:schemeClr val="dk1"/>
              </a:buClr>
              <a:buSzPts val="1800"/>
              <a:buFont typeface="Avenir Next For Intuit"/>
              <a:buNone/>
              <a:defRPr sz="1800">
                <a:solidFill>
                  <a:schemeClr val="dk1"/>
                </a:solidFill>
              </a:defRPr>
            </a:lvl4pPr>
            <a:lvl5pPr marL="2286000" lvl="4" indent="-228600" algn="l">
              <a:lnSpc>
                <a:spcPct val="95000"/>
              </a:lnSpc>
              <a:spcBef>
                <a:spcPts val="400"/>
              </a:spcBef>
              <a:spcAft>
                <a:spcPts val="0"/>
              </a:spcAft>
              <a:buSzPts val="1620"/>
              <a:buFont typeface="Avenir Next For Intuit"/>
              <a:buNone/>
              <a:defRPr sz="1800" b="0" i="0">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Title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 Border">
    <p:bg>
      <p:bgPr>
        <a:solidFill>
          <a:srgbClr val="FFFFFF"/>
        </a:solidFill>
        <a:effectLst/>
      </p:bgPr>
    </p:bg>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xfrm>
            <a:off x="11731744" y="6429375"/>
            <a:ext cx="212528" cy="199325"/>
          </a:xfrm>
          <a:prstGeom prst="rect">
            <a:avLst/>
          </a:prstGeom>
        </p:spPr>
        <p:txBody>
          <a:bodyPr lIns="91374" tIns="91374" rIns="91374" bIns="91374"/>
          <a:lstStyle>
            <a:lvl1pPr algn="l">
              <a:defRPr sz="700" b="1" cap="all"/>
            </a:lvl1pPr>
          </a:lstStyle>
          <a:p>
            <a:fld id="{86CB4B4D-7CA3-9044-876B-883B54F8677D}" type="slidenum">
              <a:t>‹#›</a:t>
            </a:fld>
            <a:endParaRPr/>
          </a:p>
        </p:txBody>
      </p:sp>
    </p:spTree>
    <p:extLst>
      <p:ext uri="{BB962C8B-B14F-4D97-AF65-F5344CB8AC3E}">
        <p14:creationId xmlns:p14="http://schemas.microsoft.com/office/powerpoint/2010/main" val="387186796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Blank">
  <p:cSld name="1_Subtitle Blank">
    <p:spTree>
      <p:nvGrpSpPr>
        <p:cNvPr id="1" name="Shape 110"/>
        <p:cNvGrpSpPr/>
        <p:nvPr/>
      </p:nvGrpSpPr>
      <p:grpSpPr>
        <a:xfrm>
          <a:off x="0" y="0"/>
          <a:ext cx="0" cy="0"/>
          <a:chOff x="0" y="0"/>
          <a:chExt cx="0" cy="0"/>
        </a:xfrm>
      </p:grpSpPr>
      <p:sp>
        <p:nvSpPr>
          <p:cNvPr id="111" name="Google Shape;111;p29"/>
          <p:cNvSpPr txBox="1">
            <a:spLocks noGrp="1"/>
          </p:cNvSpPr>
          <p:nvPr>
            <p:ph type="body" idx="1"/>
          </p:nvPr>
        </p:nvSpPr>
        <p:spPr>
          <a:xfrm>
            <a:off x="512324" y="753931"/>
            <a:ext cx="11105400" cy="457200"/>
          </a:xfrm>
          <a:prstGeom prst="rect">
            <a:avLst/>
          </a:prstGeom>
          <a:noFill/>
          <a:ln>
            <a:noFill/>
          </a:ln>
        </p:spPr>
        <p:txBody>
          <a:bodyPr spcFirstLastPara="1" wrap="square" lIns="91400" tIns="45700" rIns="91400" bIns="45700" anchor="t" anchorCtr="0"/>
          <a:lstStyle>
            <a:lvl1pPr marL="457200" marR="0" lvl="0" indent="-228600" algn="l">
              <a:lnSpc>
                <a:spcPct val="95000"/>
              </a:lnSpc>
              <a:spcBef>
                <a:spcPts val="0"/>
              </a:spcBef>
              <a:spcAft>
                <a:spcPts val="0"/>
              </a:spcAft>
              <a:buClr>
                <a:srgbClr val="595959"/>
              </a:buClr>
              <a:buSzPts val="20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44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320039" algn="l">
              <a:lnSpc>
                <a:spcPct val="95000"/>
              </a:lnSpc>
              <a:spcBef>
                <a:spcPts val="400"/>
              </a:spcBef>
              <a:spcAft>
                <a:spcPts val="0"/>
              </a:spcAft>
              <a:buClr>
                <a:schemeClr val="lt2"/>
              </a:buClr>
              <a:buSzPts val="144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30200" algn="l">
              <a:lnSpc>
                <a:spcPct val="95000"/>
              </a:lnSpc>
              <a:spcBef>
                <a:spcPts val="400"/>
              </a:spcBef>
              <a:spcAft>
                <a:spcPts val="0"/>
              </a:spcAft>
              <a:buClr>
                <a:schemeClr val="lt2"/>
              </a:buClr>
              <a:buSzPts val="16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44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30200" algn="l">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112" name="Google Shape;112;p29"/>
          <p:cNvSpPr txBox="1">
            <a:spLocks noGrp="1"/>
          </p:cNvSpPr>
          <p:nvPr>
            <p:ph type="title"/>
          </p:nvPr>
        </p:nvSpPr>
        <p:spPr>
          <a:xfrm>
            <a:off x="501174" y="314491"/>
            <a:ext cx="11105400" cy="546600"/>
          </a:xfrm>
          <a:prstGeom prst="rect">
            <a:avLst/>
          </a:prstGeom>
          <a:noFill/>
          <a:ln>
            <a:noFill/>
          </a:ln>
        </p:spPr>
        <p:txBody>
          <a:bodyPr spcFirstLastPara="1" wrap="square" lIns="91400" tIns="45700" rIns="91400" bIns="45700" anchor="t" anchorCtr="0"/>
          <a:lstStyle>
            <a:lvl1pPr marR="0" lvl="0" algn="l">
              <a:lnSpc>
                <a:spcPct val="95000"/>
              </a:lnSpc>
              <a:spcBef>
                <a:spcPts val="0"/>
              </a:spcBef>
              <a:spcAft>
                <a:spcPts val="0"/>
              </a:spcAft>
              <a:buClr>
                <a:schemeClr val="dk1"/>
              </a:buClr>
              <a:buSzPts val="3000"/>
              <a:buFont typeface="Avenir Next For Intuit"/>
              <a:buNone/>
              <a:defRPr sz="3000" b="1" i="0" u="none" strike="noStrike" cap="none">
                <a:solidFill>
                  <a:schemeClr val="dk1"/>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Blank">
  <p:cSld name="Subtitle Blank">
    <p:spTree>
      <p:nvGrpSpPr>
        <p:cNvPr id="1" name="Shape 177"/>
        <p:cNvGrpSpPr/>
        <p:nvPr/>
      </p:nvGrpSpPr>
      <p:grpSpPr>
        <a:xfrm>
          <a:off x="0" y="0"/>
          <a:ext cx="0" cy="0"/>
          <a:chOff x="0" y="0"/>
          <a:chExt cx="0" cy="0"/>
        </a:xfrm>
      </p:grpSpPr>
      <p:sp>
        <p:nvSpPr>
          <p:cNvPr id="178" name="Google Shape;178;p41"/>
          <p:cNvSpPr txBox="1">
            <a:spLocks noGrp="1"/>
          </p:cNvSpPr>
          <p:nvPr>
            <p:ph type="body" idx="1"/>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0"/>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79" name="Google Shape;179;p41"/>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180"/>
        <p:cNvGrpSpPr/>
        <p:nvPr/>
      </p:nvGrpSpPr>
      <p:grpSpPr>
        <a:xfrm>
          <a:off x="0" y="0"/>
          <a:ext cx="0" cy="0"/>
          <a:chOff x="0" y="0"/>
          <a:chExt cx="0" cy="0"/>
        </a:xfrm>
      </p:grpSpPr>
      <p:sp>
        <p:nvSpPr>
          <p:cNvPr id="181" name="Google Shape;181;p42"/>
          <p:cNvSpPr txBox="1">
            <a:spLocks noGrp="1"/>
          </p:cNvSpPr>
          <p:nvPr>
            <p:ph type="body" idx="1"/>
          </p:nvPr>
        </p:nvSpPr>
        <p:spPr>
          <a:xfrm>
            <a:off x="501174" y="1755648"/>
            <a:ext cx="11105416" cy="4334256"/>
          </a:xfrm>
          <a:prstGeom prst="rect">
            <a:avLst/>
          </a:prstGeom>
          <a:noFill/>
          <a:ln>
            <a:noFill/>
          </a:ln>
        </p:spPr>
        <p:txBody>
          <a:bodyPr spcFirstLastPara="1" wrap="square" lIns="91400" tIns="45700" rIns="91400" bIns="45700" anchor="t" anchorCtr="0"/>
          <a:lstStyle>
            <a:lvl1pPr marL="457200" lvl="0" indent="-228600" algn="l">
              <a:lnSpc>
                <a:spcPct val="100000"/>
              </a:lnSpc>
              <a:spcBef>
                <a:spcPts val="1799"/>
              </a:spcBef>
              <a:spcAft>
                <a:spcPts val="0"/>
              </a:spcAft>
              <a:buClr>
                <a:schemeClr val="dk1"/>
              </a:buClr>
              <a:buSzPts val="3599"/>
              <a:buFont typeface="Avenir Next For Intuit"/>
              <a:buNone/>
              <a:defRPr sz="3599"/>
            </a:lvl1pPr>
            <a:lvl2pPr marL="914400" lvl="1" indent="-228600" algn="l">
              <a:lnSpc>
                <a:spcPct val="100000"/>
              </a:lnSpc>
              <a:spcBef>
                <a:spcPts val="400"/>
              </a:spcBef>
              <a:spcAft>
                <a:spcPts val="0"/>
              </a:spcAft>
              <a:buClr>
                <a:schemeClr val="dk1"/>
              </a:buClr>
              <a:buSzPts val="3239"/>
              <a:buFont typeface="Arial"/>
              <a:buNone/>
              <a:defRPr sz="3599">
                <a:solidFill>
                  <a:schemeClr val="dk1"/>
                </a:solidFill>
              </a:defRPr>
            </a:lvl2pPr>
            <a:lvl3pPr marL="1371600" lvl="2" indent="-411422" algn="l">
              <a:lnSpc>
                <a:spcPct val="100000"/>
              </a:lnSpc>
              <a:spcBef>
                <a:spcPts val="400"/>
              </a:spcBef>
              <a:spcAft>
                <a:spcPts val="0"/>
              </a:spcAft>
              <a:buClr>
                <a:schemeClr val="dk1"/>
              </a:buClr>
              <a:buSzPts val="2879"/>
              <a:buChar char="•"/>
              <a:defRPr sz="3199">
                <a:solidFill>
                  <a:schemeClr val="dk1"/>
                </a:solidFill>
              </a:defRPr>
            </a:lvl3pPr>
            <a:lvl4pPr marL="1828800" lvl="3" indent="-406336" algn="l">
              <a:lnSpc>
                <a:spcPct val="100000"/>
              </a:lnSpc>
              <a:spcBef>
                <a:spcPts val="400"/>
              </a:spcBef>
              <a:spcAft>
                <a:spcPts val="0"/>
              </a:spcAft>
              <a:buClr>
                <a:schemeClr val="dk1"/>
              </a:buClr>
              <a:buSzPts val="2799"/>
              <a:buChar char="–"/>
              <a:defRPr sz="2799">
                <a:solidFill>
                  <a:schemeClr val="dk1"/>
                </a:solidFill>
              </a:defRPr>
            </a:lvl4pPr>
            <a:lvl5pPr marL="2286000" lvl="4" indent="-228600" algn="l">
              <a:lnSpc>
                <a:spcPct val="95000"/>
              </a:lnSpc>
              <a:spcBef>
                <a:spcPts val="400"/>
              </a:spcBef>
              <a:spcAft>
                <a:spcPts val="0"/>
              </a:spcAft>
              <a:buSzPts val="2519"/>
              <a:buFont typeface="Avenir Next For Intuit"/>
              <a:buNone/>
              <a:defRPr sz="2799">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2" name="Google Shape;182;p42"/>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2999"/>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1-Column">
  <p:cSld name="Subtitle 1-Column">
    <p:spTree>
      <p:nvGrpSpPr>
        <p:cNvPr id="1" name="Shape 183"/>
        <p:cNvGrpSpPr/>
        <p:nvPr/>
      </p:nvGrpSpPr>
      <p:grpSpPr>
        <a:xfrm>
          <a:off x="0" y="0"/>
          <a:ext cx="0" cy="0"/>
          <a:chOff x="0" y="0"/>
          <a:chExt cx="0" cy="0"/>
        </a:xfrm>
      </p:grpSpPr>
      <p:sp>
        <p:nvSpPr>
          <p:cNvPr id="184" name="Google Shape;184;p43"/>
          <p:cNvSpPr txBox="1">
            <a:spLocks noGrp="1"/>
          </p:cNvSpPr>
          <p:nvPr>
            <p:ph type="body" idx="1"/>
          </p:nvPr>
        </p:nvSpPr>
        <p:spPr>
          <a:xfrm>
            <a:off x="501174" y="1757680"/>
            <a:ext cx="11105416" cy="4338320"/>
          </a:xfrm>
          <a:prstGeom prst="rect">
            <a:avLst/>
          </a:prstGeom>
          <a:noFill/>
          <a:ln>
            <a:noFill/>
          </a:ln>
        </p:spPr>
        <p:txBody>
          <a:bodyPr spcFirstLastPara="1" wrap="square" lIns="91400" tIns="45700" rIns="91400" bIns="45700" anchor="t" anchorCtr="0"/>
          <a:lstStyle>
            <a:lvl1pPr marL="457200" lvl="0" indent="-228600" algn="l">
              <a:lnSpc>
                <a:spcPct val="100000"/>
              </a:lnSpc>
              <a:spcBef>
                <a:spcPts val="1799"/>
              </a:spcBef>
              <a:spcAft>
                <a:spcPts val="0"/>
              </a:spcAft>
              <a:buClr>
                <a:schemeClr val="dk1"/>
              </a:buClr>
              <a:buSzPts val="3599"/>
              <a:buFont typeface="Avenir Next For Intuit"/>
              <a:buNone/>
              <a:defRPr sz="3599"/>
            </a:lvl1pPr>
            <a:lvl2pPr marL="914400" lvl="1" indent="-228600" algn="l">
              <a:lnSpc>
                <a:spcPct val="100000"/>
              </a:lnSpc>
              <a:spcBef>
                <a:spcPts val="400"/>
              </a:spcBef>
              <a:spcAft>
                <a:spcPts val="0"/>
              </a:spcAft>
              <a:buClr>
                <a:schemeClr val="dk1"/>
              </a:buClr>
              <a:buSzPts val="3239"/>
              <a:buFont typeface="Arial"/>
              <a:buNone/>
              <a:defRPr sz="3599">
                <a:solidFill>
                  <a:schemeClr val="dk1"/>
                </a:solidFill>
              </a:defRPr>
            </a:lvl2pPr>
            <a:lvl3pPr marL="1371600" lvl="2" indent="-411422" algn="l">
              <a:lnSpc>
                <a:spcPct val="100000"/>
              </a:lnSpc>
              <a:spcBef>
                <a:spcPts val="400"/>
              </a:spcBef>
              <a:spcAft>
                <a:spcPts val="0"/>
              </a:spcAft>
              <a:buClr>
                <a:schemeClr val="dk1"/>
              </a:buClr>
              <a:buSzPts val="2879"/>
              <a:buChar char="•"/>
              <a:defRPr sz="3199">
                <a:solidFill>
                  <a:schemeClr val="dk1"/>
                </a:solidFill>
              </a:defRPr>
            </a:lvl3pPr>
            <a:lvl4pPr marL="1828800" lvl="3" indent="-406336" algn="l">
              <a:lnSpc>
                <a:spcPct val="100000"/>
              </a:lnSpc>
              <a:spcBef>
                <a:spcPts val="400"/>
              </a:spcBef>
              <a:spcAft>
                <a:spcPts val="0"/>
              </a:spcAft>
              <a:buClr>
                <a:schemeClr val="dk1"/>
              </a:buClr>
              <a:buSzPts val="2799"/>
              <a:buChar char="–"/>
              <a:defRPr sz="2799">
                <a:solidFill>
                  <a:schemeClr val="dk1"/>
                </a:solidFill>
              </a:defRPr>
            </a:lvl4pPr>
            <a:lvl5pPr marL="2286000" lvl="4" indent="-228600" algn="l">
              <a:lnSpc>
                <a:spcPct val="95000"/>
              </a:lnSpc>
              <a:spcBef>
                <a:spcPts val="400"/>
              </a:spcBef>
              <a:spcAft>
                <a:spcPts val="0"/>
              </a:spcAft>
              <a:buSzPts val="2519"/>
              <a:buFont typeface="Avenir Next For Intuit"/>
              <a:buNone/>
              <a:defRPr sz="2799">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5" name="Google Shape;185;p43"/>
          <p:cNvSpPr txBox="1">
            <a:spLocks noGrp="1"/>
          </p:cNvSpPr>
          <p:nvPr>
            <p:ph type="body" idx="2"/>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6" name="Google Shape;186;p43"/>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187"/>
        <p:cNvGrpSpPr/>
        <p:nvPr/>
      </p:nvGrpSpPr>
      <p:grpSpPr>
        <a:xfrm>
          <a:off x="0" y="0"/>
          <a:ext cx="0" cy="0"/>
          <a:chOff x="0" y="0"/>
          <a:chExt cx="0" cy="0"/>
        </a:xfrm>
      </p:grpSpPr>
      <p:sp>
        <p:nvSpPr>
          <p:cNvPr id="188" name="Google Shape;188;p44"/>
          <p:cNvSpPr txBox="1">
            <a:spLocks noGrp="1"/>
          </p:cNvSpPr>
          <p:nvPr>
            <p:ph type="body" idx="1"/>
          </p:nvPr>
        </p:nvSpPr>
        <p:spPr>
          <a:xfrm>
            <a:off x="6484459" y="1810752"/>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2199"/>
              <a:buFont typeface="Avenir Next For Intuit"/>
              <a:buNone/>
              <a:defRPr sz="2199"/>
            </a:lvl1pPr>
            <a:lvl2pPr marL="914400" lvl="1" indent="-228600" algn="l">
              <a:lnSpc>
                <a:spcPct val="95000"/>
              </a:lnSpc>
              <a:spcBef>
                <a:spcPts val="400"/>
              </a:spcBef>
              <a:spcAft>
                <a:spcPts val="0"/>
              </a:spcAft>
              <a:buClr>
                <a:schemeClr val="dk1"/>
              </a:buClr>
              <a:buSzPts val="1979"/>
              <a:buFont typeface="Arial"/>
              <a:buNone/>
              <a:defRPr sz="2199"/>
            </a:lvl2pPr>
            <a:lvl3pPr marL="1371600" lvl="2" indent="-342842" algn="l">
              <a:lnSpc>
                <a:spcPct val="95000"/>
              </a:lnSpc>
              <a:spcBef>
                <a:spcPts val="400"/>
              </a:spcBef>
              <a:spcAft>
                <a:spcPts val="0"/>
              </a:spcAft>
              <a:buClr>
                <a:schemeClr val="dk1"/>
              </a:buClr>
              <a:buSzPts val="1799"/>
              <a:buChar char="•"/>
              <a:defRPr sz="1999"/>
            </a:lvl3pPr>
            <a:lvl4pPr marL="1828800" lvl="3" indent="-342836" algn="l">
              <a:lnSpc>
                <a:spcPct val="95000"/>
              </a:lnSpc>
              <a:spcBef>
                <a:spcPts val="400"/>
              </a:spcBef>
              <a:spcAft>
                <a:spcPts val="0"/>
              </a:spcAft>
              <a:buClr>
                <a:schemeClr val="dk1"/>
              </a:buClr>
              <a:buSzPts val="1799"/>
              <a:buChar char="–"/>
              <a:defRPr sz="1799"/>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89" name="Google Shape;189;p44"/>
          <p:cNvSpPr txBox="1">
            <a:spLocks noGrp="1"/>
          </p:cNvSpPr>
          <p:nvPr>
            <p:ph type="body" idx="2"/>
          </p:nvPr>
        </p:nvSpPr>
        <p:spPr>
          <a:xfrm>
            <a:off x="502921" y="1810752"/>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2199"/>
              <a:buFont typeface="Avenir Next For Intuit"/>
              <a:buNone/>
              <a:defRPr sz="2199"/>
            </a:lvl1pPr>
            <a:lvl2pPr marL="914400" lvl="1" indent="-228600" algn="l">
              <a:lnSpc>
                <a:spcPct val="95000"/>
              </a:lnSpc>
              <a:spcBef>
                <a:spcPts val="400"/>
              </a:spcBef>
              <a:spcAft>
                <a:spcPts val="0"/>
              </a:spcAft>
              <a:buClr>
                <a:schemeClr val="dk1"/>
              </a:buClr>
              <a:buSzPts val="1979"/>
              <a:buFont typeface="Arial"/>
              <a:buNone/>
              <a:defRPr sz="2199"/>
            </a:lvl2pPr>
            <a:lvl3pPr marL="1371600" lvl="2" indent="-342842" algn="l">
              <a:lnSpc>
                <a:spcPct val="95000"/>
              </a:lnSpc>
              <a:spcBef>
                <a:spcPts val="400"/>
              </a:spcBef>
              <a:spcAft>
                <a:spcPts val="0"/>
              </a:spcAft>
              <a:buClr>
                <a:schemeClr val="dk1"/>
              </a:buClr>
              <a:buSzPts val="1799"/>
              <a:buChar char="•"/>
              <a:defRPr sz="1999"/>
            </a:lvl3pPr>
            <a:lvl4pPr marL="1828800" lvl="3" indent="-342836" algn="l">
              <a:lnSpc>
                <a:spcPct val="95000"/>
              </a:lnSpc>
              <a:spcBef>
                <a:spcPts val="400"/>
              </a:spcBef>
              <a:spcAft>
                <a:spcPts val="0"/>
              </a:spcAft>
              <a:buClr>
                <a:schemeClr val="dk1"/>
              </a:buClr>
              <a:buSzPts val="1799"/>
              <a:buChar char="–"/>
              <a:defRPr sz="1799"/>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0" name="Google Shape;190;p44"/>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2999"/>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2-Column">
  <p:cSld name="Subtitle 2-Column">
    <p:spTree>
      <p:nvGrpSpPr>
        <p:cNvPr id="1" name="Shape 191"/>
        <p:cNvGrpSpPr/>
        <p:nvPr/>
      </p:nvGrpSpPr>
      <p:grpSpPr>
        <a:xfrm>
          <a:off x="0" y="0"/>
          <a:ext cx="0" cy="0"/>
          <a:chOff x="0" y="0"/>
          <a:chExt cx="0" cy="0"/>
        </a:xfrm>
      </p:grpSpPr>
      <p:sp>
        <p:nvSpPr>
          <p:cNvPr id="192" name="Google Shape;192;p45"/>
          <p:cNvSpPr txBox="1">
            <a:spLocks noGrp="1"/>
          </p:cNvSpPr>
          <p:nvPr>
            <p:ph type="body" idx="1"/>
          </p:nvPr>
        </p:nvSpPr>
        <p:spPr>
          <a:xfrm>
            <a:off x="6484459" y="1810752"/>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2199"/>
              <a:buFont typeface="Avenir Next For Intuit"/>
              <a:buNone/>
              <a:defRPr sz="2199"/>
            </a:lvl1pPr>
            <a:lvl2pPr marL="914400" lvl="1" indent="-228600" algn="l">
              <a:lnSpc>
                <a:spcPct val="95000"/>
              </a:lnSpc>
              <a:spcBef>
                <a:spcPts val="400"/>
              </a:spcBef>
              <a:spcAft>
                <a:spcPts val="0"/>
              </a:spcAft>
              <a:buClr>
                <a:schemeClr val="dk1"/>
              </a:buClr>
              <a:buSzPts val="1979"/>
              <a:buFont typeface="Arial"/>
              <a:buNone/>
              <a:defRPr sz="2199"/>
            </a:lvl2pPr>
            <a:lvl3pPr marL="1371600" lvl="2" indent="-342842" algn="l">
              <a:lnSpc>
                <a:spcPct val="95000"/>
              </a:lnSpc>
              <a:spcBef>
                <a:spcPts val="400"/>
              </a:spcBef>
              <a:spcAft>
                <a:spcPts val="0"/>
              </a:spcAft>
              <a:buClr>
                <a:schemeClr val="dk1"/>
              </a:buClr>
              <a:buSzPts val="1799"/>
              <a:buChar char="•"/>
              <a:defRPr sz="1999"/>
            </a:lvl3pPr>
            <a:lvl4pPr marL="1828800" lvl="3" indent="-342836" algn="l">
              <a:lnSpc>
                <a:spcPct val="95000"/>
              </a:lnSpc>
              <a:spcBef>
                <a:spcPts val="400"/>
              </a:spcBef>
              <a:spcAft>
                <a:spcPts val="0"/>
              </a:spcAft>
              <a:buClr>
                <a:schemeClr val="dk1"/>
              </a:buClr>
              <a:buSzPts val="1799"/>
              <a:buChar char="–"/>
              <a:defRPr sz="1799"/>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3" name="Google Shape;193;p45"/>
          <p:cNvSpPr txBox="1">
            <a:spLocks noGrp="1"/>
          </p:cNvSpPr>
          <p:nvPr>
            <p:ph type="body" idx="2"/>
          </p:nvPr>
        </p:nvSpPr>
        <p:spPr>
          <a:xfrm>
            <a:off x="502921" y="1810752"/>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2199"/>
              <a:buFont typeface="Avenir Next For Intuit"/>
              <a:buNone/>
              <a:defRPr sz="2199"/>
            </a:lvl1pPr>
            <a:lvl2pPr marL="914400" lvl="1" indent="-228600" algn="l">
              <a:lnSpc>
                <a:spcPct val="95000"/>
              </a:lnSpc>
              <a:spcBef>
                <a:spcPts val="400"/>
              </a:spcBef>
              <a:spcAft>
                <a:spcPts val="0"/>
              </a:spcAft>
              <a:buClr>
                <a:schemeClr val="dk1"/>
              </a:buClr>
              <a:buSzPts val="1979"/>
              <a:buFont typeface="Arial"/>
              <a:buNone/>
              <a:defRPr sz="2199"/>
            </a:lvl2pPr>
            <a:lvl3pPr marL="1371600" lvl="2" indent="-342842" algn="l">
              <a:lnSpc>
                <a:spcPct val="95000"/>
              </a:lnSpc>
              <a:spcBef>
                <a:spcPts val="400"/>
              </a:spcBef>
              <a:spcAft>
                <a:spcPts val="0"/>
              </a:spcAft>
              <a:buClr>
                <a:schemeClr val="dk1"/>
              </a:buClr>
              <a:buSzPts val="1799"/>
              <a:buChar char="•"/>
              <a:defRPr sz="1999"/>
            </a:lvl3pPr>
            <a:lvl4pPr marL="1828800" lvl="3" indent="-342836" algn="l">
              <a:lnSpc>
                <a:spcPct val="95000"/>
              </a:lnSpc>
              <a:spcBef>
                <a:spcPts val="400"/>
              </a:spcBef>
              <a:spcAft>
                <a:spcPts val="0"/>
              </a:spcAft>
              <a:buClr>
                <a:schemeClr val="dk1"/>
              </a:buClr>
              <a:buSzPts val="1799"/>
              <a:buChar char="–"/>
              <a:defRPr sz="1799"/>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4" name="Google Shape;194;p45"/>
          <p:cNvSpPr txBox="1">
            <a:spLocks noGrp="1"/>
          </p:cNvSpPr>
          <p:nvPr>
            <p:ph type="body" idx="3"/>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5" name="Google Shape;195;p45"/>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196"/>
        <p:cNvGrpSpPr/>
        <p:nvPr/>
      </p:nvGrpSpPr>
      <p:grpSpPr>
        <a:xfrm>
          <a:off x="0" y="0"/>
          <a:ext cx="0" cy="0"/>
          <a:chOff x="0" y="0"/>
          <a:chExt cx="0" cy="0"/>
        </a:xfrm>
      </p:grpSpPr>
      <p:sp>
        <p:nvSpPr>
          <p:cNvPr id="197" name="Google Shape;197;p46"/>
          <p:cNvSpPr txBox="1">
            <a:spLocks noGrp="1"/>
          </p:cNvSpPr>
          <p:nvPr>
            <p:ph type="body" idx="1"/>
          </p:nvPr>
        </p:nvSpPr>
        <p:spPr>
          <a:xfrm>
            <a:off x="8227897"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venir Next For Intuit"/>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8" name="Google Shape;198;p46"/>
          <p:cNvSpPr txBox="1">
            <a:spLocks noGrp="1"/>
          </p:cNvSpPr>
          <p:nvPr>
            <p:ph type="body" idx="2"/>
          </p:nvPr>
        </p:nvSpPr>
        <p:spPr>
          <a:xfrm>
            <a:off x="4360368"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venir Next For Intuit"/>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99" name="Google Shape;199;p46"/>
          <p:cNvSpPr txBox="1">
            <a:spLocks noGrp="1"/>
          </p:cNvSpPr>
          <p:nvPr>
            <p:ph type="body" idx="3"/>
          </p:nvPr>
        </p:nvSpPr>
        <p:spPr>
          <a:xfrm>
            <a:off x="517309"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venir Next For Intuit"/>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0" name="Google Shape;200;p46"/>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3-Column">
  <p:cSld name="Subtitle 3-Column">
    <p:spTree>
      <p:nvGrpSpPr>
        <p:cNvPr id="1" name="Shape 201"/>
        <p:cNvGrpSpPr/>
        <p:nvPr/>
      </p:nvGrpSpPr>
      <p:grpSpPr>
        <a:xfrm>
          <a:off x="0" y="0"/>
          <a:ext cx="0" cy="0"/>
          <a:chOff x="0" y="0"/>
          <a:chExt cx="0" cy="0"/>
        </a:xfrm>
      </p:grpSpPr>
      <p:sp>
        <p:nvSpPr>
          <p:cNvPr id="202" name="Google Shape;202;p47"/>
          <p:cNvSpPr txBox="1">
            <a:spLocks noGrp="1"/>
          </p:cNvSpPr>
          <p:nvPr>
            <p:ph type="body" idx="1"/>
          </p:nvPr>
        </p:nvSpPr>
        <p:spPr>
          <a:xfrm>
            <a:off x="8227897"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rial"/>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3" name="Google Shape;203;p47"/>
          <p:cNvSpPr txBox="1">
            <a:spLocks noGrp="1"/>
          </p:cNvSpPr>
          <p:nvPr>
            <p:ph type="body" idx="2"/>
          </p:nvPr>
        </p:nvSpPr>
        <p:spPr>
          <a:xfrm>
            <a:off x="4360368"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rial"/>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4" name="Google Shape;204;p47"/>
          <p:cNvSpPr txBox="1">
            <a:spLocks noGrp="1"/>
          </p:cNvSpPr>
          <p:nvPr>
            <p:ph type="body" idx="3"/>
          </p:nvPr>
        </p:nvSpPr>
        <p:spPr>
          <a:xfrm>
            <a:off x="517309" y="1810752"/>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rial"/>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5" name="Google Shape;205;p47"/>
          <p:cNvSpPr txBox="1">
            <a:spLocks noGrp="1"/>
          </p:cNvSpPr>
          <p:nvPr>
            <p:ph type="body" idx="4"/>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6" name="Google Shape;206;p47"/>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sual">
  <p:cSld name="Visual">
    <p:spTree>
      <p:nvGrpSpPr>
        <p:cNvPr id="1" name="Shape 207"/>
        <p:cNvGrpSpPr/>
        <p:nvPr/>
      </p:nvGrpSpPr>
      <p:grpSpPr>
        <a:xfrm>
          <a:off x="0" y="0"/>
          <a:ext cx="0" cy="0"/>
          <a:chOff x="0" y="0"/>
          <a:chExt cx="0" cy="0"/>
        </a:xfrm>
      </p:grpSpPr>
      <p:sp>
        <p:nvSpPr>
          <p:cNvPr id="208" name="Google Shape;208;p48"/>
          <p:cNvSpPr txBox="1">
            <a:spLocks noGrp="1"/>
          </p:cNvSpPr>
          <p:nvPr>
            <p:ph type="body" idx="1"/>
          </p:nvPr>
        </p:nvSpPr>
        <p:spPr>
          <a:xfrm>
            <a:off x="597390" y="1905002"/>
            <a:ext cx="1097280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D1D3D5"/>
              </a:buClr>
              <a:buSzPts val="1999"/>
              <a:buFont typeface="Avenir Next For Intuit"/>
              <a:buNone/>
              <a:defRPr sz="1999" b="1">
                <a:solidFill>
                  <a:srgbClr val="D1D3D5"/>
                </a:solidFill>
              </a:defRPr>
            </a:lvl1pPr>
            <a:lvl2pPr marL="914400" lvl="1" indent="-228600" algn="l">
              <a:lnSpc>
                <a:spcPct val="95000"/>
              </a:lnSpc>
              <a:spcBef>
                <a:spcPts val="400"/>
              </a:spcBef>
              <a:spcAft>
                <a:spcPts val="0"/>
              </a:spcAft>
              <a:buClr>
                <a:schemeClr val="lt2"/>
              </a:buClr>
              <a:buSzPts val="1709"/>
              <a:buFont typeface="Avenir Next For Intuit"/>
              <a:buNone/>
              <a:defRPr sz="1899"/>
            </a:lvl2pPr>
            <a:lvl3pPr marL="1371600" lvl="2" indent="-337127" algn="l">
              <a:lnSpc>
                <a:spcPct val="95000"/>
              </a:lnSpc>
              <a:spcBef>
                <a:spcPts val="400"/>
              </a:spcBef>
              <a:spcAft>
                <a:spcPts val="0"/>
              </a:spcAft>
              <a:buClr>
                <a:schemeClr val="dk1"/>
              </a:buClr>
              <a:buSzPts val="1709"/>
              <a:buChar char="•"/>
              <a:defRPr sz="1899"/>
            </a:lvl3pPr>
            <a:lvl4pPr marL="1828800" lvl="3" indent="-349186" algn="l">
              <a:lnSpc>
                <a:spcPct val="95000"/>
              </a:lnSpc>
              <a:spcBef>
                <a:spcPts val="400"/>
              </a:spcBef>
              <a:spcAft>
                <a:spcPts val="0"/>
              </a:spcAft>
              <a:buClr>
                <a:schemeClr val="dk1"/>
              </a:buClr>
              <a:buSzPts val="1899"/>
              <a:buChar char="–"/>
              <a:defRPr sz="1899"/>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09" name="Google Shape;209;p48"/>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title Visual">
  <p:cSld name="Subtitle Visual">
    <p:spTree>
      <p:nvGrpSpPr>
        <p:cNvPr id="1" name="Shape 210"/>
        <p:cNvGrpSpPr/>
        <p:nvPr/>
      </p:nvGrpSpPr>
      <p:grpSpPr>
        <a:xfrm>
          <a:off x="0" y="0"/>
          <a:ext cx="0" cy="0"/>
          <a:chOff x="0" y="0"/>
          <a:chExt cx="0" cy="0"/>
        </a:xfrm>
      </p:grpSpPr>
      <p:sp>
        <p:nvSpPr>
          <p:cNvPr id="211" name="Google Shape;211;p49"/>
          <p:cNvSpPr txBox="1">
            <a:spLocks noGrp="1"/>
          </p:cNvSpPr>
          <p:nvPr>
            <p:ph type="body" idx="1"/>
          </p:nvPr>
        </p:nvSpPr>
        <p:spPr>
          <a:xfrm>
            <a:off x="597390" y="1905002"/>
            <a:ext cx="1097280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D1D3D5"/>
              </a:buClr>
              <a:buSzPts val="1999"/>
              <a:buFont typeface="Avenir Next For Intuit"/>
              <a:buNone/>
              <a:defRPr sz="1999" b="1">
                <a:solidFill>
                  <a:srgbClr val="D1D3D5"/>
                </a:solidFill>
              </a:defRPr>
            </a:lvl1pPr>
            <a:lvl2pPr marL="914400" lvl="1" indent="-228600" algn="l">
              <a:lnSpc>
                <a:spcPct val="95000"/>
              </a:lnSpc>
              <a:spcBef>
                <a:spcPts val="400"/>
              </a:spcBef>
              <a:spcAft>
                <a:spcPts val="0"/>
              </a:spcAft>
              <a:buClr>
                <a:schemeClr val="lt2"/>
              </a:buClr>
              <a:buSzPts val="1709"/>
              <a:buFont typeface="Avenir Next For Intuit"/>
              <a:buNone/>
              <a:defRPr sz="1899"/>
            </a:lvl2pPr>
            <a:lvl3pPr marL="1371600" lvl="2" indent="-337127" algn="l">
              <a:lnSpc>
                <a:spcPct val="95000"/>
              </a:lnSpc>
              <a:spcBef>
                <a:spcPts val="400"/>
              </a:spcBef>
              <a:spcAft>
                <a:spcPts val="0"/>
              </a:spcAft>
              <a:buClr>
                <a:schemeClr val="dk1"/>
              </a:buClr>
              <a:buSzPts val="1709"/>
              <a:buChar char="•"/>
              <a:defRPr sz="1899"/>
            </a:lvl3pPr>
            <a:lvl4pPr marL="1828800" lvl="3" indent="-349186" algn="l">
              <a:lnSpc>
                <a:spcPct val="95000"/>
              </a:lnSpc>
              <a:spcBef>
                <a:spcPts val="400"/>
              </a:spcBef>
              <a:spcAft>
                <a:spcPts val="0"/>
              </a:spcAft>
              <a:buClr>
                <a:schemeClr val="dk1"/>
              </a:buClr>
              <a:buSzPts val="1899"/>
              <a:buChar char="–"/>
              <a:defRPr sz="1899"/>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12" name="Google Shape;212;p49"/>
          <p:cNvSpPr txBox="1">
            <a:spLocks noGrp="1"/>
          </p:cNvSpPr>
          <p:nvPr>
            <p:ph type="body" idx="2"/>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13" name="Google Shape;213;p49"/>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2999"/>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ed Visual">
  <p:cSld name="Captioned Visual">
    <p:spTree>
      <p:nvGrpSpPr>
        <p:cNvPr id="1" name="Shape 214"/>
        <p:cNvGrpSpPr/>
        <p:nvPr/>
      </p:nvGrpSpPr>
      <p:grpSpPr>
        <a:xfrm>
          <a:off x="0" y="0"/>
          <a:ext cx="0" cy="0"/>
          <a:chOff x="0" y="0"/>
          <a:chExt cx="0" cy="0"/>
        </a:xfrm>
      </p:grpSpPr>
      <p:sp>
        <p:nvSpPr>
          <p:cNvPr id="215" name="Google Shape;215;p50"/>
          <p:cNvSpPr txBox="1">
            <a:spLocks noGrp="1"/>
          </p:cNvSpPr>
          <p:nvPr>
            <p:ph type="body" idx="1"/>
          </p:nvPr>
        </p:nvSpPr>
        <p:spPr>
          <a:xfrm>
            <a:off x="8227897" y="1810752"/>
            <a:ext cx="337869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venir Next For Intuit"/>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16" name="Google Shape;216;p50"/>
          <p:cNvSpPr txBox="1">
            <a:spLocks noGrp="1"/>
          </p:cNvSpPr>
          <p:nvPr>
            <p:ph type="body" idx="2"/>
          </p:nvPr>
        </p:nvSpPr>
        <p:spPr>
          <a:xfrm>
            <a:off x="597393" y="1905002"/>
            <a:ext cx="724044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D8D8D8"/>
              </a:buClr>
              <a:buSzPts val="1999"/>
              <a:buFont typeface="Avenir Next For Intuit"/>
              <a:buNone/>
              <a:defRPr sz="1999" b="1">
                <a:solidFill>
                  <a:srgbClr val="D8D8D8"/>
                </a:solidFill>
              </a:defRPr>
            </a:lvl1pPr>
            <a:lvl2pPr marL="914400" lvl="1" indent="-228600" algn="l">
              <a:lnSpc>
                <a:spcPct val="95000"/>
              </a:lnSpc>
              <a:spcBef>
                <a:spcPts val="400"/>
              </a:spcBef>
              <a:spcAft>
                <a:spcPts val="0"/>
              </a:spcAft>
              <a:buClr>
                <a:schemeClr val="lt2"/>
              </a:buClr>
              <a:buSzPts val="1709"/>
              <a:buFont typeface="Avenir Next For Intuit"/>
              <a:buNone/>
              <a:defRPr sz="1899"/>
            </a:lvl2pPr>
            <a:lvl3pPr marL="1371600" lvl="2" indent="-337127" algn="l">
              <a:lnSpc>
                <a:spcPct val="95000"/>
              </a:lnSpc>
              <a:spcBef>
                <a:spcPts val="400"/>
              </a:spcBef>
              <a:spcAft>
                <a:spcPts val="0"/>
              </a:spcAft>
              <a:buClr>
                <a:schemeClr val="dk1"/>
              </a:buClr>
              <a:buSzPts val="1709"/>
              <a:buChar char="•"/>
              <a:defRPr sz="1899"/>
            </a:lvl3pPr>
            <a:lvl4pPr marL="1828800" lvl="3" indent="-349186" algn="l">
              <a:lnSpc>
                <a:spcPct val="95000"/>
              </a:lnSpc>
              <a:spcBef>
                <a:spcPts val="400"/>
              </a:spcBef>
              <a:spcAft>
                <a:spcPts val="0"/>
              </a:spcAft>
              <a:buClr>
                <a:schemeClr val="dk1"/>
              </a:buClr>
              <a:buSzPts val="1899"/>
              <a:buChar char="–"/>
              <a:defRPr sz="1899"/>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17" name="Google Shape;217;p50"/>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501174" y="1755648"/>
            <a:ext cx="11105416" cy="4334256"/>
          </a:xfrm>
          <a:prstGeom prst="rect">
            <a:avLst/>
          </a:prstGeom>
          <a:noFill/>
          <a:ln>
            <a:noFill/>
          </a:ln>
        </p:spPr>
        <p:txBody>
          <a:bodyPr spcFirstLastPara="1" wrap="square" lIns="91400" tIns="45700" rIns="91400" bIns="45700" anchor="t" anchorCtr="0"/>
          <a:lstStyle>
            <a:lvl1pPr marL="457200" lvl="0" indent="-228600" algn="l">
              <a:lnSpc>
                <a:spcPct val="100000"/>
              </a:lnSpc>
              <a:spcBef>
                <a:spcPts val="1800"/>
              </a:spcBef>
              <a:spcAft>
                <a:spcPts val="0"/>
              </a:spcAft>
              <a:buClr>
                <a:schemeClr val="dk1"/>
              </a:buClr>
              <a:buSzPts val="3600"/>
              <a:buFont typeface="Avenir Next For Intuit"/>
              <a:buNone/>
              <a:defRPr sz="3600"/>
            </a:lvl1pPr>
            <a:lvl2pPr marL="914400" lvl="1" indent="-228600" algn="l">
              <a:lnSpc>
                <a:spcPct val="100000"/>
              </a:lnSpc>
              <a:spcBef>
                <a:spcPts val="400"/>
              </a:spcBef>
              <a:spcAft>
                <a:spcPts val="0"/>
              </a:spcAft>
              <a:buClr>
                <a:schemeClr val="dk1"/>
              </a:buClr>
              <a:buSzPts val="3240"/>
              <a:buFont typeface="Arial"/>
              <a:buNone/>
              <a:defRPr sz="3600">
                <a:solidFill>
                  <a:schemeClr val="dk1"/>
                </a:solidFill>
              </a:defRPr>
            </a:lvl2pPr>
            <a:lvl3pPr marL="1371600" lvl="2" indent="-411480" algn="l">
              <a:lnSpc>
                <a:spcPct val="100000"/>
              </a:lnSpc>
              <a:spcBef>
                <a:spcPts val="400"/>
              </a:spcBef>
              <a:spcAft>
                <a:spcPts val="0"/>
              </a:spcAft>
              <a:buClr>
                <a:schemeClr val="dk1"/>
              </a:buClr>
              <a:buSzPts val="2880"/>
              <a:buChar char="•"/>
              <a:defRPr sz="3200">
                <a:solidFill>
                  <a:schemeClr val="dk1"/>
                </a:solidFill>
              </a:defRPr>
            </a:lvl3pPr>
            <a:lvl4pPr marL="1828800" lvl="3" indent="-406400" algn="l">
              <a:lnSpc>
                <a:spcPct val="100000"/>
              </a:lnSpc>
              <a:spcBef>
                <a:spcPts val="400"/>
              </a:spcBef>
              <a:spcAft>
                <a:spcPts val="0"/>
              </a:spcAft>
              <a:buClr>
                <a:schemeClr val="dk1"/>
              </a:buClr>
              <a:buSzPts val="2800"/>
              <a:buChar char="–"/>
              <a:defRPr sz="2800">
                <a:solidFill>
                  <a:schemeClr val="dk1"/>
                </a:solidFill>
              </a:defRPr>
            </a:lvl4pPr>
            <a:lvl5pPr marL="2286000" lvl="4" indent="-228600" algn="l">
              <a:lnSpc>
                <a:spcPct val="95000"/>
              </a:lnSpc>
              <a:spcBef>
                <a:spcPts val="400"/>
              </a:spcBef>
              <a:spcAft>
                <a:spcPts val="0"/>
              </a:spcAft>
              <a:buSzPts val="2520"/>
              <a:buFont typeface="Avenir Next For Intuit"/>
              <a:buNone/>
              <a:defRPr sz="2800">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9" name="Google Shape;29;p5"/>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3000"/>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Captioned Visual">
  <p:cSld name="Subtitle Captioned Visual">
    <p:spTree>
      <p:nvGrpSpPr>
        <p:cNvPr id="1" name="Shape 218"/>
        <p:cNvGrpSpPr/>
        <p:nvPr/>
      </p:nvGrpSpPr>
      <p:grpSpPr>
        <a:xfrm>
          <a:off x="0" y="0"/>
          <a:ext cx="0" cy="0"/>
          <a:chOff x="0" y="0"/>
          <a:chExt cx="0" cy="0"/>
        </a:xfrm>
      </p:grpSpPr>
      <p:sp>
        <p:nvSpPr>
          <p:cNvPr id="219" name="Google Shape;219;p51"/>
          <p:cNvSpPr txBox="1">
            <a:spLocks noGrp="1"/>
          </p:cNvSpPr>
          <p:nvPr>
            <p:ph type="body" idx="1"/>
          </p:nvPr>
        </p:nvSpPr>
        <p:spPr>
          <a:xfrm>
            <a:off x="8227905" y="1810752"/>
            <a:ext cx="3378693"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dk1"/>
              </a:buClr>
              <a:buSzPts val="1799"/>
              <a:buFont typeface="Avenir Next For Intuit"/>
              <a:buNone/>
              <a:defRPr sz="1799"/>
            </a:lvl1pPr>
            <a:lvl2pPr marL="914400" lvl="1" indent="-228600" algn="l">
              <a:lnSpc>
                <a:spcPct val="95000"/>
              </a:lnSpc>
              <a:spcBef>
                <a:spcPts val="400"/>
              </a:spcBef>
              <a:spcAft>
                <a:spcPts val="0"/>
              </a:spcAft>
              <a:buClr>
                <a:schemeClr val="dk1"/>
              </a:buClr>
              <a:buSzPts val="1619"/>
              <a:buFont typeface="Avenir Next For Intuit"/>
              <a:buNone/>
              <a:defRPr sz="1799"/>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20" name="Google Shape;220;p51"/>
          <p:cNvSpPr txBox="1">
            <a:spLocks noGrp="1"/>
          </p:cNvSpPr>
          <p:nvPr>
            <p:ph type="body" idx="2"/>
          </p:nvPr>
        </p:nvSpPr>
        <p:spPr>
          <a:xfrm>
            <a:off x="597393" y="1905002"/>
            <a:ext cx="724044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D8D8D8"/>
              </a:buClr>
              <a:buSzPts val="1999"/>
              <a:buFont typeface="Avenir Next For Intuit"/>
              <a:buNone/>
              <a:defRPr sz="1999" b="1">
                <a:solidFill>
                  <a:srgbClr val="D8D8D8"/>
                </a:solidFill>
              </a:defRPr>
            </a:lvl1pPr>
            <a:lvl2pPr marL="914400" lvl="1" indent="-228600" algn="l">
              <a:lnSpc>
                <a:spcPct val="95000"/>
              </a:lnSpc>
              <a:spcBef>
                <a:spcPts val="400"/>
              </a:spcBef>
              <a:spcAft>
                <a:spcPts val="0"/>
              </a:spcAft>
              <a:buClr>
                <a:schemeClr val="lt2"/>
              </a:buClr>
              <a:buSzPts val="1709"/>
              <a:buFont typeface="Avenir Next For Intuit"/>
              <a:buNone/>
              <a:defRPr sz="1899"/>
            </a:lvl2pPr>
            <a:lvl3pPr marL="1371600" lvl="2" indent="-337127" algn="l">
              <a:lnSpc>
                <a:spcPct val="95000"/>
              </a:lnSpc>
              <a:spcBef>
                <a:spcPts val="400"/>
              </a:spcBef>
              <a:spcAft>
                <a:spcPts val="0"/>
              </a:spcAft>
              <a:buClr>
                <a:schemeClr val="dk1"/>
              </a:buClr>
              <a:buSzPts val="1709"/>
              <a:buChar char="•"/>
              <a:defRPr sz="1899"/>
            </a:lvl3pPr>
            <a:lvl4pPr marL="1828800" lvl="3" indent="-349186" algn="l">
              <a:lnSpc>
                <a:spcPct val="95000"/>
              </a:lnSpc>
              <a:spcBef>
                <a:spcPts val="400"/>
              </a:spcBef>
              <a:spcAft>
                <a:spcPts val="0"/>
              </a:spcAft>
              <a:buClr>
                <a:schemeClr val="dk1"/>
              </a:buClr>
              <a:buSzPts val="1899"/>
              <a:buChar char="–"/>
              <a:defRPr sz="1899"/>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21" name="Google Shape;221;p51"/>
          <p:cNvSpPr txBox="1">
            <a:spLocks noGrp="1"/>
          </p:cNvSpPr>
          <p:nvPr>
            <p:ph type="body" idx="3"/>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rgbClr val="595959"/>
              </a:buClr>
              <a:buSzPts val="1999"/>
              <a:buFont typeface="Avenir Next For Intuit"/>
              <a:buNone/>
              <a:defRPr sz="1999"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222" name="Google Shape;222;p51"/>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accent1"/>
        </a:solidFill>
        <a:effectLst/>
      </p:bgPr>
    </p:bg>
    <p:spTree>
      <p:nvGrpSpPr>
        <p:cNvPr id="1" name="Shape 223"/>
        <p:cNvGrpSpPr/>
        <p:nvPr/>
      </p:nvGrpSpPr>
      <p:grpSpPr>
        <a:xfrm>
          <a:off x="0" y="0"/>
          <a:ext cx="0" cy="0"/>
          <a:chOff x="0" y="0"/>
          <a:chExt cx="0" cy="0"/>
        </a:xfrm>
      </p:grpSpPr>
      <p:sp>
        <p:nvSpPr>
          <p:cNvPr id="224" name="Google Shape;224;p52"/>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lt1"/>
              </a:buClr>
              <a:buSzPts val="2999"/>
              <a:buFont typeface="Avenir Next For Intui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52"/>
          <p:cNvSpPr txBox="1">
            <a:spLocks noGrp="1"/>
          </p:cNvSpPr>
          <p:nvPr>
            <p:ph type="body" idx="1"/>
          </p:nvPr>
        </p:nvSpPr>
        <p:spPr>
          <a:xfrm>
            <a:off x="501174" y="1787528"/>
            <a:ext cx="11105418" cy="4270375"/>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799"/>
              </a:spcBef>
              <a:spcAft>
                <a:spcPts val="0"/>
              </a:spcAft>
              <a:buClr>
                <a:schemeClr val="lt1"/>
              </a:buClr>
              <a:buSzPts val="2599"/>
              <a:buFont typeface="Avenir Next For Intuit"/>
              <a:buNone/>
              <a:defRPr sz="2599">
                <a:solidFill>
                  <a:schemeClr val="lt1"/>
                </a:solidFill>
              </a:defRPr>
            </a:lvl1pPr>
            <a:lvl2pPr marL="914400" lvl="1" indent="-228600" algn="l">
              <a:lnSpc>
                <a:spcPct val="95000"/>
              </a:lnSpc>
              <a:spcBef>
                <a:spcPts val="400"/>
              </a:spcBef>
              <a:spcAft>
                <a:spcPts val="0"/>
              </a:spcAft>
              <a:buClr>
                <a:schemeClr val="lt1"/>
              </a:buClr>
              <a:buSzPts val="2339"/>
              <a:buFont typeface="Avenir Next For Intuit"/>
              <a:buNone/>
              <a:defRPr sz="2599">
                <a:solidFill>
                  <a:schemeClr val="lt1"/>
                </a:solidFill>
              </a:defRPr>
            </a:lvl2pPr>
            <a:lvl3pPr marL="1371600" lvl="2" indent="-354272" algn="l">
              <a:lnSpc>
                <a:spcPct val="95000"/>
              </a:lnSpc>
              <a:spcBef>
                <a:spcPts val="400"/>
              </a:spcBef>
              <a:spcAft>
                <a:spcPts val="0"/>
              </a:spcAft>
              <a:buClr>
                <a:schemeClr val="lt1"/>
              </a:buClr>
              <a:buSzPts val="1979"/>
              <a:buChar char="•"/>
              <a:defRPr sz="2199">
                <a:solidFill>
                  <a:schemeClr val="lt1"/>
                </a:solidFill>
              </a:defRPr>
            </a:lvl3pPr>
            <a:lvl4pPr marL="1828800" lvl="3" indent="-355536" algn="l">
              <a:lnSpc>
                <a:spcPct val="95000"/>
              </a:lnSpc>
              <a:spcBef>
                <a:spcPts val="400"/>
              </a:spcBef>
              <a:spcAft>
                <a:spcPts val="0"/>
              </a:spcAft>
              <a:buClr>
                <a:schemeClr val="lt1"/>
              </a:buClr>
              <a:buSzPts val="1999"/>
              <a:buChar char="–"/>
              <a:defRPr>
                <a:solidFill>
                  <a:schemeClr val="lt1"/>
                </a:solidFill>
              </a:defRPr>
            </a:lvl4pPr>
            <a:lvl5pPr marL="2286000" lvl="4" indent="-228600" algn="l">
              <a:lnSpc>
                <a:spcPct val="95000"/>
              </a:lnSpc>
              <a:spcBef>
                <a:spcPts val="400"/>
              </a:spcBef>
              <a:spcAft>
                <a:spcPts val="0"/>
              </a:spcAft>
              <a:buSzPts val="1440"/>
              <a:buFont typeface="Avenir Next For Intuit"/>
              <a:buNone/>
              <a:defRPr>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Title 1">
  <p:cSld name="Section Title 1">
    <p:spTree>
      <p:nvGrpSpPr>
        <p:cNvPr id="1" name="Shape 226"/>
        <p:cNvGrpSpPr/>
        <p:nvPr/>
      </p:nvGrpSpPr>
      <p:grpSpPr>
        <a:xfrm>
          <a:off x="0" y="0"/>
          <a:ext cx="0" cy="0"/>
          <a:chOff x="0" y="0"/>
          <a:chExt cx="0" cy="0"/>
        </a:xfrm>
      </p:grpSpPr>
      <p:sp>
        <p:nvSpPr>
          <p:cNvPr id="227" name="Google Shape;227;p53"/>
          <p:cNvSpPr txBox="1">
            <a:spLocks noGrp="1"/>
          </p:cNvSpPr>
          <p:nvPr>
            <p:ph type="body" idx="1"/>
          </p:nvPr>
        </p:nvSpPr>
        <p:spPr>
          <a:xfrm>
            <a:off x="554476" y="2301346"/>
            <a:ext cx="11107120" cy="1837102"/>
          </a:xfrm>
          <a:prstGeom prst="rect">
            <a:avLst/>
          </a:prstGeom>
          <a:noFill/>
          <a:ln>
            <a:noFill/>
          </a:ln>
        </p:spPr>
        <p:txBody>
          <a:bodyPr spcFirstLastPara="1" wrap="square" lIns="91400" tIns="45700" rIns="91400" bIns="45700" anchor="ctr" anchorCtr="0"/>
          <a:lstStyle>
            <a:lvl1pPr marL="457200" lvl="0" indent="-228600" algn="ctr">
              <a:lnSpc>
                <a:spcPct val="95000"/>
              </a:lnSpc>
              <a:spcBef>
                <a:spcPts val="1799"/>
              </a:spcBef>
              <a:spcAft>
                <a:spcPts val="0"/>
              </a:spcAft>
              <a:buClr>
                <a:schemeClr val="dk1"/>
              </a:buClr>
              <a:buSzPts val="6998"/>
              <a:buFont typeface="Avenir Next For Intuit"/>
              <a:buNone/>
              <a:defRPr sz="6998">
                <a:solidFill>
                  <a:schemeClr val="dk1"/>
                </a:solidFill>
              </a:defRPr>
            </a:lvl1pPr>
            <a:lvl2pPr marL="914400" lvl="1" indent="-228600" algn="ctr">
              <a:lnSpc>
                <a:spcPct val="95000"/>
              </a:lnSpc>
              <a:spcBef>
                <a:spcPts val="400"/>
              </a:spcBef>
              <a:spcAft>
                <a:spcPts val="0"/>
              </a:spcAft>
              <a:buClr>
                <a:schemeClr val="dk1"/>
              </a:buClr>
              <a:buSzPts val="2879"/>
              <a:buFont typeface="Avenir Next For Intuit"/>
              <a:buNone/>
              <a:defRPr sz="3199">
                <a:solidFill>
                  <a:schemeClr val="dk1"/>
                </a:solidFill>
              </a:defRPr>
            </a:lvl2pPr>
            <a:lvl3pPr marL="1371600" lvl="2" indent="-388562" algn="ctr">
              <a:lnSpc>
                <a:spcPct val="95000"/>
              </a:lnSpc>
              <a:spcBef>
                <a:spcPts val="400"/>
              </a:spcBef>
              <a:spcAft>
                <a:spcPts val="0"/>
              </a:spcAft>
              <a:buClr>
                <a:schemeClr val="dk1"/>
              </a:buClr>
              <a:buSzPts val="2519"/>
              <a:buFont typeface="Merriweather Sans"/>
              <a:buChar char="–"/>
              <a:defRPr sz="2799">
                <a:solidFill>
                  <a:schemeClr val="dk1"/>
                </a:solidFill>
              </a:defRPr>
            </a:lvl3pPr>
            <a:lvl4pPr marL="1828800" lvl="3" indent="-228600" algn="ctr">
              <a:lnSpc>
                <a:spcPct val="95000"/>
              </a:lnSpc>
              <a:spcBef>
                <a:spcPts val="400"/>
              </a:spcBef>
              <a:spcAft>
                <a:spcPts val="0"/>
              </a:spcAft>
              <a:buClr>
                <a:schemeClr val="dk1"/>
              </a:buClr>
              <a:buSzPts val="2799"/>
              <a:buFont typeface="Avenir Next For Intuit"/>
              <a:buNone/>
              <a:defRPr sz="2799">
                <a:solidFill>
                  <a:schemeClr val="dk1"/>
                </a:solidFill>
              </a:defRPr>
            </a:lvl4pPr>
            <a:lvl5pPr marL="2286000" lvl="4" indent="-228600" algn="ctr">
              <a:lnSpc>
                <a:spcPct val="95000"/>
              </a:lnSpc>
              <a:spcBef>
                <a:spcPts val="400"/>
              </a:spcBef>
              <a:spcAft>
                <a:spcPts val="0"/>
              </a:spcAft>
              <a:buClr>
                <a:schemeClr val="dk1"/>
              </a:buClr>
              <a:buSzPts val="1799"/>
              <a:buFont typeface="Avenir Next For Intuit"/>
              <a:buNone/>
              <a:defRPr sz="1999">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Title 2">
  <p:cSld name="Section Title 2">
    <p:bg>
      <p:bgPr>
        <a:solidFill>
          <a:schemeClr val="accent1"/>
        </a:solidFill>
        <a:effectLst/>
      </p:bgPr>
    </p:bg>
    <p:spTree>
      <p:nvGrpSpPr>
        <p:cNvPr id="1" name="Shape 228"/>
        <p:cNvGrpSpPr/>
        <p:nvPr/>
      </p:nvGrpSpPr>
      <p:grpSpPr>
        <a:xfrm>
          <a:off x="0" y="0"/>
          <a:ext cx="0" cy="0"/>
          <a:chOff x="0" y="0"/>
          <a:chExt cx="0" cy="0"/>
        </a:xfrm>
      </p:grpSpPr>
      <p:sp>
        <p:nvSpPr>
          <p:cNvPr id="229" name="Google Shape;229;p54"/>
          <p:cNvSpPr txBox="1">
            <a:spLocks noGrp="1"/>
          </p:cNvSpPr>
          <p:nvPr>
            <p:ph type="body" idx="1"/>
          </p:nvPr>
        </p:nvSpPr>
        <p:spPr>
          <a:xfrm>
            <a:off x="554476" y="2301346"/>
            <a:ext cx="11107120" cy="1837102"/>
          </a:xfrm>
          <a:prstGeom prst="rect">
            <a:avLst/>
          </a:prstGeom>
          <a:noFill/>
          <a:ln>
            <a:noFill/>
          </a:ln>
        </p:spPr>
        <p:txBody>
          <a:bodyPr spcFirstLastPara="1" wrap="square" lIns="91400" tIns="45700" rIns="91400" bIns="45700" anchor="ctr" anchorCtr="0"/>
          <a:lstStyle>
            <a:lvl1pPr marL="457200" lvl="0" indent="-228600" algn="ctr">
              <a:lnSpc>
                <a:spcPct val="95000"/>
              </a:lnSpc>
              <a:spcBef>
                <a:spcPts val="1799"/>
              </a:spcBef>
              <a:spcAft>
                <a:spcPts val="0"/>
              </a:spcAft>
              <a:buClr>
                <a:schemeClr val="lt1"/>
              </a:buClr>
              <a:buSzPts val="6998"/>
              <a:buFont typeface="Avenir Next For Intuit"/>
              <a:buNone/>
              <a:defRPr sz="6998">
                <a:solidFill>
                  <a:schemeClr val="lt1"/>
                </a:solidFill>
              </a:defRPr>
            </a:lvl1pPr>
            <a:lvl2pPr marL="914400" lvl="1" indent="-228600" algn="ctr">
              <a:lnSpc>
                <a:spcPct val="95000"/>
              </a:lnSpc>
              <a:spcBef>
                <a:spcPts val="400"/>
              </a:spcBef>
              <a:spcAft>
                <a:spcPts val="0"/>
              </a:spcAft>
              <a:buClr>
                <a:schemeClr val="lt1"/>
              </a:buClr>
              <a:buSzPts val="2879"/>
              <a:buFont typeface="Avenir Next For Intuit"/>
              <a:buNone/>
              <a:defRPr sz="3199">
                <a:solidFill>
                  <a:schemeClr val="lt1"/>
                </a:solidFill>
              </a:defRPr>
            </a:lvl2pPr>
            <a:lvl3pPr marL="1371600" lvl="2" indent="-388562" algn="ctr">
              <a:lnSpc>
                <a:spcPct val="95000"/>
              </a:lnSpc>
              <a:spcBef>
                <a:spcPts val="400"/>
              </a:spcBef>
              <a:spcAft>
                <a:spcPts val="0"/>
              </a:spcAft>
              <a:buClr>
                <a:schemeClr val="lt1"/>
              </a:buClr>
              <a:buSzPts val="2519"/>
              <a:buFont typeface="Merriweather Sans"/>
              <a:buChar char="–"/>
              <a:defRPr sz="2799">
                <a:solidFill>
                  <a:schemeClr val="lt1"/>
                </a:solidFill>
              </a:defRPr>
            </a:lvl3pPr>
            <a:lvl4pPr marL="1828800" lvl="3" indent="-228600" algn="ctr">
              <a:lnSpc>
                <a:spcPct val="95000"/>
              </a:lnSpc>
              <a:spcBef>
                <a:spcPts val="400"/>
              </a:spcBef>
              <a:spcAft>
                <a:spcPts val="0"/>
              </a:spcAft>
              <a:buClr>
                <a:schemeClr val="lt1"/>
              </a:buClr>
              <a:buSzPts val="2799"/>
              <a:buFont typeface="Avenir Next For Intuit"/>
              <a:buNone/>
              <a:defRPr sz="2799">
                <a:solidFill>
                  <a:schemeClr val="lt1"/>
                </a:solidFill>
              </a:defRPr>
            </a:lvl4pPr>
            <a:lvl5pPr marL="2286000" lvl="4" indent="-228600" algn="ctr">
              <a:lnSpc>
                <a:spcPct val="95000"/>
              </a:lnSpc>
              <a:spcBef>
                <a:spcPts val="400"/>
              </a:spcBef>
              <a:spcAft>
                <a:spcPts val="0"/>
              </a:spcAft>
              <a:buClr>
                <a:schemeClr val="lt1"/>
              </a:buClr>
              <a:buSzPts val="1799"/>
              <a:buFont typeface="Avenir Next For Intuit"/>
              <a:buNone/>
              <a:defRPr sz="1999">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ck">
  <p:cSld name="Black">
    <p:bg>
      <p:bgPr>
        <a:solidFill>
          <a:schemeClr val="dk1"/>
        </a:solidFill>
        <a:effectLst/>
      </p:bgPr>
    </p:bg>
    <p:spTree>
      <p:nvGrpSpPr>
        <p:cNvPr id="1" name="Shape 23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Title 3">
  <p:cSld name="Section Title 3">
    <p:spTree>
      <p:nvGrpSpPr>
        <p:cNvPr id="1" name="Shape 231"/>
        <p:cNvGrpSpPr/>
        <p:nvPr/>
      </p:nvGrpSpPr>
      <p:grpSpPr>
        <a:xfrm>
          <a:off x="0" y="0"/>
          <a:ext cx="0" cy="0"/>
          <a:chOff x="0" y="0"/>
          <a:chExt cx="0" cy="0"/>
        </a:xfrm>
      </p:grpSpPr>
      <p:sp>
        <p:nvSpPr>
          <p:cNvPr id="232" name="Google Shape;232;p56"/>
          <p:cNvSpPr txBox="1">
            <a:spLocks noGrp="1"/>
          </p:cNvSpPr>
          <p:nvPr>
            <p:ph type="body" idx="1"/>
          </p:nvPr>
        </p:nvSpPr>
        <p:spPr>
          <a:xfrm>
            <a:off x="711453" y="2360542"/>
            <a:ext cx="10849203" cy="1938974"/>
          </a:xfrm>
          <a:prstGeom prst="rect">
            <a:avLst/>
          </a:prstGeom>
          <a:noFill/>
          <a:ln>
            <a:noFill/>
          </a:ln>
        </p:spPr>
        <p:txBody>
          <a:bodyPr spcFirstLastPara="1" wrap="square" lIns="91400" tIns="45700" rIns="91400" bIns="45700" anchor="ctr" anchorCtr="0"/>
          <a:lstStyle>
            <a:lvl1pPr marL="457200" lvl="0" indent="-228600" algn="l">
              <a:lnSpc>
                <a:spcPct val="95000"/>
              </a:lnSpc>
              <a:spcBef>
                <a:spcPts val="1799"/>
              </a:spcBef>
              <a:spcAft>
                <a:spcPts val="0"/>
              </a:spcAft>
              <a:buClr>
                <a:schemeClr val="dk1"/>
              </a:buClr>
              <a:buSzPts val="3999"/>
              <a:buFont typeface="Avenir Next For Intuit"/>
              <a:buNone/>
              <a:defRPr sz="3999">
                <a:solidFill>
                  <a:schemeClr val="dk1"/>
                </a:solidFill>
              </a:defRPr>
            </a:lvl1pPr>
            <a:lvl2pPr marL="914400" lvl="1" indent="-228600" algn="l">
              <a:lnSpc>
                <a:spcPct val="95000"/>
              </a:lnSpc>
              <a:spcBef>
                <a:spcPts val="400"/>
              </a:spcBef>
              <a:spcAft>
                <a:spcPts val="0"/>
              </a:spcAft>
              <a:buClr>
                <a:schemeClr val="dk1"/>
              </a:buClr>
              <a:buSzPts val="2879"/>
              <a:buFont typeface="Avenir Next For Intuit"/>
              <a:buNone/>
              <a:defRPr sz="3199">
                <a:solidFill>
                  <a:schemeClr val="dk1"/>
                </a:solidFill>
              </a:defRPr>
            </a:lvl2pPr>
            <a:lvl3pPr marL="1371600" lvl="2" indent="-355536" algn="l">
              <a:lnSpc>
                <a:spcPct val="95000"/>
              </a:lnSpc>
              <a:spcBef>
                <a:spcPts val="400"/>
              </a:spcBef>
              <a:spcAft>
                <a:spcPts val="0"/>
              </a:spcAft>
              <a:buClr>
                <a:schemeClr val="dk1"/>
              </a:buClr>
              <a:buSzPts val="1999"/>
              <a:buFont typeface="Merriweather Sans"/>
              <a:buChar char="–"/>
              <a:defRPr sz="1999" b="1" i="0">
                <a:solidFill>
                  <a:schemeClr val="dk1"/>
                </a:solidFill>
              </a:defRPr>
            </a:lvl3pPr>
            <a:lvl4pPr marL="1828800" lvl="3" indent="-228600" algn="l">
              <a:lnSpc>
                <a:spcPct val="95000"/>
              </a:lnSpc>
              <a:spcBef>
                <a:spcPts val="400"/>
              </a:spcBef>
              <a:spcAft>
                <a:spcPts val="0"/>
              </a:spcAft>
              <a:buClr>
                <a:schemeClr val="dk1"/>
              </a:buClr>
              <a:buSzPts val="1799"/>
              <a:buFont typeface="Avenir Next For Intuit"/>
              <a:buNone/>
              <a:defRPr sz="1799">
                <a:solidFill>
                  <a:schemeClr val="dk1"/>
                </a:solidFill>
              </a:defRPr>
            </a:lvl4pPr>
            <a:lvl5pPr marL="2286000" lvl="4" indent="-228600" algn="l">
              <a:lnSpc>
                <a:spcPct val="95000"/>
              </a:lnSpc>
              <a:spcBef>
                <a:spcPts val="400"/>
              </a:spcBef>
              <a:spcAft>
                <a:spcPts val="0"/>
              </a:spcAft>
              <a:buSzPts val="1619"/>
              <a:buFont typeface="Avenir Next For Intuit"/>
              <a:buNone/>
              <a:defRPr sz="1799" b="0" i="0">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62"/>
          <p:cNvSpPr txBox="1">
            <a:spLocks noGrp="1"/>
          </p:cNvSpPr>
          <p:nvPr>
            <p:ph type="title"/>
          </p:nvPr>
        </p:nvSpPr>
        <p:spPr>
          <a:xfrm>
            <a:off x="501175" y="314544"/>
            <a:ext cx="11105418" cy="546731"/>
          </a:xfrm>
          <a:prstGeom prst="rect">
            <a:avLst/>
          </a:prstGeom>
          <a:noFill/>
          <a:ln>
            <a:noFill/>
          </a:ln>
        </p:spPr>
        <p:txBody>
          <a:bodyPr spcFirstLastPara="1" wrap="square" lIns="91400" tIns="91400" rIns="91400" bIns="91400" anchor="t" anchorCtr="0"/>
          <a:lstStyle>
            <a:lvl1pPr marR="0" lvl="0" algn="l">
              <a:lnSpc>
                <a:spcPct val="95000"/>
              </a:lnSpc>
              <a:spcBef>
                <a:spcPts val="0"/>
              </a:spcBef>
              <a:spcAft>
                <a:spcPts val="0"/>
              </a:spcAft>
              <a:buClr>
                <a:schemeClr val="accent1"/>
              </a:buClr>
              <a:buSzPts val="4299"/>
              <a:buFont typeface="Avenir"/>
              <a:buNone/>
              <a:defRPr sz="4299" b="0" i="0" u="none" strike="noStrike" cap="none">
                <a:solidFill>
                  <a:schemeClr val="accent1"/>
                </a:solidFill>
                <a:latin typeface="Avenir"/>
                <a:ea typeface="Avenir"/>
                <a:cs typeface="Avenir"/>
                <a:sym typeface="Avenir"/>
              </a:defRPr>
            </a:lvl1pPr>
            <a:lvl2pPr lvl="1">
              <a:spcBef>
                <a:spcPts val="0"/>
              </a:spcBef>
              <a:spcAft>
                <a:spcPts val="0"/>
              </a:spcAft>
              <a:buSzPts val="1899"/>
              <a:buNone/>
              <a:defRPr sz="1899"/>
            </a:lvl2pPr>
            <a:lvl3pPr lvl="2">
              <a:spcBef>
                <a:spcPts val="0"/>
              </a:spcBef>
              <a:spcAft>
                <a:spcPts val="0"/>
              </a:spcAft>
              <a:buSzPts val="1899"/>
              <a:buNone/>
              <a:defRPr sz="1899"/>
            </a:lvl3pPr>
            <a:lvl4pPr lvl="3">
              <a:spcBef>
                <a:spcPts val="0"/>
              </a:spcBef>
              <a:spcAft>
                <a:spcPts val="0"/>
              </a:spcAft>
              <a:buSzPts val="1899"/>
              <a:buNone/>
              <a:defRPr sz="1899"/>
            </a:lvl4pPr>
            <a:lvl5pPr lvl="4">
              <a:spcBef>
                <a:spcPts val="0"/>
              </a:spcBef>
              <a:spcAft>
                <a:spcPts val="0"/>
              </a:spcAft>
              <a:buSzPts val="1899"/>
              <a:buNone/>
              <a:defRPr sz="1899"/>
            </a:lvl5pPr>
            <a:lvl6pPr lvl="5">
              <a:spcBef>
                <a:spcPts val="0"/>
              </a:spcBef>
              <a:spcAft>
                <a:spcPts val="0"/>
              </a:spcAft>
              <a:buSzPts val="1899"/>
              <a:buNone/>
              <a:defRPr sz="1899"/>
            </a:lvl6pPr>
            <a:lvl7pPr lvl="6">
              <a:spcBef>
                <a:spcPts val="0"/>
              </a:spcBef>
              <a:spcAft>
                <a:spcPts val="0"/>
              </a:spcAft>
              <a:buSzPts val="1899"/>
              <a:buNone/>
              <a:defRPr sz="1899"/>
            </a:lvl7pPr>
            <a:lvl8pPr lvl="7">
              <a:spcBef>
                <a:spcPts val="0"/>
              </a:spcBef>
              <a:spcAft>
                <a:spcPts val="0"/>
              </a:spcAft>
              <a:buSzPts val="1899"/>
              <a:buNone/>
              <a:defRPr sz="1899"/>
            </a:lvl8pPr>
            <a:lvl9pPr lvl="8">
              <a:spcBef>
                <a:spcPts val="0"/>
              </a:spcBef>
              <a:spcAft>
                <a:spcPts val="0"/>
              </a:spcAft>
              <a:buSzPts val="1899"/>
              <a:buNone/>
              <a:defRPr sz="1899"/>
            </a:lvl9pPr>
          </a:lstStyle>
          <a:p>
            <a:endParaRPr/>
          </a:p>
        </p:txBody>
      </p:sp>
      <p:sp>
        <p:nvSpPr>
          <p:cNvPr id="250" name="Google Shape;250;p62"/>
          <p:cNvSpPr txBox="1">
            <a:spLocks noGrp="1"/>
          </p:cNvSpPr>
          <p:nvPr>
            <p:ph type="body" idx="1"/>
          </p:nvPr>
        </p:nvSpPr>
        <p:spPr>
          <a:xfrm>
            <a:off x="501192" y="1828800"/>
            <a:ext cx="11107534" cy="4267199"/>
          </a:xfrm>
          <a:prstGeom prst="rect">
            <a:avLst/>
          </a:prstGeom>
          <a:noFill/>
          <a:ln>
            <a:noFill/>
          </a:ln>
        </p:spPr>
        <p:txBody>
          <a:bodyPr spcFirstLastPara="1" wrap="square" lIns="91400" tIns="91400" rIns="91400" bIns="91400" anchor="t" anchorCtr="0"/>
          <a:lstStyle>
            <a:lvl1pPr marL="457200" marR="0" lvl="0" indent="-431736" algn="l">
              <a:lnSpc>
                <a:spcPct val="95000"/>
              </a:lnSpc>
              <a:spcBef>
                <a:spcPts val="1799"/>
              </a:spcBef>
              <a:spcAft>
                <a:spcPts val="0"/>
              </a:spcAft>
              <a:buClr>
                <a:schemeClr val="dk1"/>
              </a:buClr>
              <a:buSzPts val="3199"/>
              <a:buFont typeface="Avenir"/>
              <a:buChar char="●"/>
              <a:defRPr sz="3199" b="0" i="0" u="none" strike="noStrike" cap="none">
                <a:solidFill>
                  <a:schemeClr val="dk1"/>
                </a:solidFill>
                <a:latin typeface="Avenir"/>
                <a:ea typeface="Avenir"/>
                <a:cs typeface="Avenir"/>
                <a:sym typeface="Avenir"/>
              </a:defRPr>
            </a:lvl1pPr>
            <a:lvl2pPr marL="914400" marR="0" lvl="1" indent="-382847" algn="l">
              <a:lnSpc>
                <a:spcPct val="95000"/>
              </a:lnSpc>
              <a:spcBef>
                <a:spcPts val="400"/>
              </a:spcBef>
              <a:spcAft>
                <a:spcPts val="0"/>
              </a:spcAft>
              <a:buClr>
                <a:schemeClr val="dk1"/>
              </a:buClr>
              <a:buSzPts val="2429"/>
              <a:buFont typeface="Avenir"/>
              <a:buChar char="○"/>
              <a:defRPr sz="2699" b="0" i="0" u="none" strike="noStrike" cap="none">
                <a:solidFill>
                  <a:schemeClr val="dk1"/>
                </a:solidFill>
                <a:latin typeface="Avenir"/>
                <a:ea typeface="Avenir"/>
                <a:cs typeface="Avenir"/>
                <a:sym typeface="Avenir"/>
              </a:defRPr>
            </a:lvl2pPr>
            <a:lvl3pPr marL="1371600" marR="0" lvl="2" indent="-228600" algn="l">
              <a:lnSpc>
                <a:spcPct val="95000"/>
              </a:lnSpc>
              <a:spcBef>
                <a:spcPts val="400"/>
              </a:spcBef>
              <a:spcAft>
                <a:spcPts val="0"/>
              </a:spcAft>
              <a:buClr>
                <a:schemeClr val="dk1"/>
              </a:buClr>
              <a:buSzPts val="2069"/>
              <a:buNone/>
              <a:defRPr sz="2299" b="0" i="0" u="none" strike="noStrike" cap="none">
                <a:solidFill>
                  <a:schemeClr val="dk1"/>
                </a:solidFill>
                <a:latin typeface="Avenir"/>
                <a:ea typeface="Avenir"/>
                <a:cs typeface="Avenir"/>
                <a:sym typeface="Avenir"/>
              </a:defRPr>
            </a:lvl3pPr>
            <a:lvl4pPr marL="1828800" marR="0" lvl="3" indent="-228600" algn="l">
              <a:lnSpc>
                <a:spcPct val="95000"/>
              </a:lnSpc>
              <a:spcBef>
                <a:spcPts val="400"/>
              </a:spcBef>
              <a:spcAft>
                <a:spcPts val="0"/>
              </a:spcAft>
              <a:buClr>
                <a:schemeClr val="dk1"/>
              </a:buClr>
              <a:buSzPts val="1999"/>
              <a:buNone/>
              <a:defRPr sz="1999" b="0" i="0" u="none" strike="noStrike" cap="none">
                <a:solidFill>
                  <a:schemeClr val="dk1"/>
                </a:solidFill>
                <a:latin typeface="Avenir"/>
                <a:ea typeface="Avenir"/>
                <a:cs typeface="Avenir"/>
                <a:sym typeface="Avenir"/>
              </a:defRPr>
            </a:lvl4pPr>
            <a:lvl5pPr marL="2286000" marR="0" lvl="4" indent="-320039" algn="l">
              <a:lnSpc>
                <a:spcPct val="95000"/>
              </a:lnSpc>
              <a:spcBef>
                <a:spcPts val="400"/>
              </a:spcBef>
              <a:spcAft>
                <a:spcPts val="0"/>
              </a:spcAft>
              <a:buClr>
                <a:schemeClr val="dk1"/>
              </a:buClr>
              <a:buSzPts val="1440"/>
              <a:buFont typeface="Avenir"/>
              <a:buChar char="○"/>
              <a:defRPr sz="1600" b="0" i="0" u="none" strike="noStrike" cap="none">
                <a:solidFill>
                  <a:schemeClr val="dk1"/>
                </a:solidFill>
                <a:latin typeface="Avenir"/>
                <a:ea typeface="Avenir"/>
                <a:cs typeface="Avenir"/>
                <a:sym typeface="Avenir"/>
              </a:defRPr>
            </a:lvl5pPr>
            <a:lvl6pPr marL="2743200" marR="0" lvl="5" indent="-228600" algn="l">
              <a:lnSpc>
                <a:spcPct val="95000"/>
              </a:lnSpc>
              <a:spcBef>
                <a:spcPts val="400"/>
              </a:spcBef>
              <a:spcAft>
                <a:spcPts val="0"/>
              </a:spcAft>
              <a:buClr>
                <a:schemeClr val="dk1"/>
              </a:buClr>
              <a:buSzPts val="1600"/>
              <a:buNone/>
              <a:defRPr sz="1600" b="0" i="0" u="none" strike="noStrike" cap="none">
                <a:solidFill>
                  <a:schemeClr val="dk1"/>
                </a:solidFill>
                <a:latin typeface="Avenir"/>
                <a:ea typeface="Avenir"/>
                <a:cs typeface="Avenir"/>
                <a:sym typeface="Avenir"/>
              </a:defRPr>
            </a:lvl6pPr>
            <a:lvl7pPr marL="3200400" marR="0" lvl="6" indent="-228600" algn="l">
              <a:lnSpc>
                <a:spcPct val="95000"/>
              </a:lnSpc>
              <a:spcBef>
                <a:spcPts val="400"/>
              </a:spcBef>
              <a:spcAft>
                <a:spcPts val="0"/>
              </a:spcAft>
              <a:buClr>
                <a:schemeClr val="dk1"/>
              </a:buClr>
              <a:buSzPts val="1600"/>
              <a:buNone/>
              <a:defRPr sz="1600" b="0" i="0" u="none" strike="noStrike" cap="none">
                <a:solidFill>
                  <a:schemeClr val="dk1"/>
                </a:solidFill>
                <a:latin typeface="Avenir"/>
                <a:ea typeface="Avenir"/>
                <a:cs typeface="Avenir"/>
                <a:sym typeface="Avenir"/>
              </a:defRPr>
            </a:lvl7pPr>
            <a:lvl8pPr marL="3657600" marR="0" lvl="7" indent="-228600" algn="l">
              <a:lnSpc>
                <a:spcPct val="95000"/>
              </a:lnSpc>
              <a:spcBef>
                <a:spcPts val="400"/>
              </a:spcBef>
              <a:spcAft>
                <a:spcPts val="0"/>
              </a:spcAft>
              <a:buClr>
                <a:schemeClr val="dk1"/>
              </a:buClr>
              <a:buSzPts val="1600"/>
              <a:buNone/>
              <a:defRPr sz="1600" b="0" i="0" u="none" strike="noStrike" cap="none">
                <a:solidFill>
                  <a:schemeClr val="dk1"/>
                </a:solidFill>
                <a:latin typeface="Avenir"/>
                <a:ea typeface="Avenir"/>
                <a:cs typeface="Avenir"/>
                <a:sym typeface="Avenir"/>
              </a:defRPr>
            </a:lvl8pPr>
            <a:lvl9pPr marL="4114800" marR="0" lvl="8" indent="-228600" algn="l">
              <a:lnSpc>
                <a:spcPct val="95000"/>
              </a:lnSpc>
              <a:spcBef>
                <a:spcPts val="400"/>
              </a:spcBef>
              <a:spcAft>
                <a:spcPts val="400"/>
              </a:spcAft>
              <a:buClr>
                <a:schemeClr val="dk1"/>
              </a:buClr>
              <a:buSzPts val="1600"/>
              <a:buNone/>
              <a:defRPr sz="1600" b="0" i="0" u="none" strike="noStrike" cap="none">
                <a:solidFill>
                  <a:schemeClr val="dk1"/>
                </a:solidFill>
                <a:latin typeface="Avenir"/>
                <a:ea typeface="Avenir"/>
                <a:cs typeface="Avenir"/>
                <a:sym typeface="Avenir"/>
              </a:defRPr>
            </a:lvl9pPr>
          </a:lstStyle>
          <a:p>
            <a:endParaRPr/>
          </a:p>
        </p:txBody>
      </p:sp>
      <p:sp>
        <p:nvSpPr>
          <p:cNvPr id="251" name="Google Shape;251;p62"/>
          <p:cNvSpPr txBox="1">
            <a:spLocks noGrp="1"/>
          </p:cNvSpPr>
          <p:nvPr>
            <p:ph type="dt" idx="10"/>
          </p:nvPr>
        </p:nvSpPr>
        <p:spPr>
          <a:xfrm>
            <a:off x="609441" y="6356415"/>
            <a:ext cx="2844059" cy="365125"/>
          </a:xfrm>
          <a:prstGeom prst="rect">
            <a:avLst/>
          </a:prstGeom>
          <a:noFill/>
          <a:ln>
            <a:noFill/>
          </a:ln>
        </p:spPr>
        <p:txBody>
          <a:bodyPr spcFirstLastPara="1" wrap="square" lIns="91400" tIns="91400" rIns="91400" bIns="91400" anchor="t" anchorCtr="0"/>
          <a:lstStyle>
            <a:lvl1pPr marR="0" lvl="0" algn="l" rtl="0">
              <a:spcBef>
                <a:spcPts val="0"/>
              </a:spcBef>
              <a:spcAft>
                <a:spcPts val="0"/>
              </a:spcAft>
              <a:buClr>
                <a:schemeClr val="dk1"/>
              </a:buClr>
              <a:buSzPts val="1899"/>
              <a:buFont typeface="Avenir"/>
              <a:buNone/>
              <a:defRPr sz="1899">
                <a:solidFill>
                  <a:schemeClr val="dk1"/>
                </a:solidFill>
                <a:latin typeface="Avenir"/>
                <a:ea typeface="Avenir"/>
                <a:cs typeface="Avenir"/>
                <a:sym typeface="Avenir"/>
              </a:defRPr>
            </a:lvl1pPr>
            <a:lvl2pPr marR="0" lvl="1"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2pPr>
            <a:lvl3pPr marR="0" lvl="2"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3pPr>
            <a:lvl4pPr marR="0" lvl="3"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4pPr>
            <a:lvl5pPr marR="0" lvl="4"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5pPr>
            <a:lvl6pPr marR="0" lvl="5"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6pPr>
            <a:lvl7pPr marR="0" lvl="6"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7pPr>
            <a:lvl8pPr marR="0" lvl="7"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8pPr>
            <a:lvl9pPr marR="0" lvl="8"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9pPr>
          </a:lstStyle>
          <a:p>
            <a:endParaRPr/>
          </a:p>
        </p:txBody>
      </p:sp>
      <p:sp>
        <p:nvSpPr>
          <p:cNvPr id="252" name="Google Shape;252;p62"/>
          <p:cNvSpPr txBox="1">
            <a:spLocks noGrp="1"/>
          </p:cNvSpPr>
          <p:nvPr>
            <p:ph type="ftr" idx="11"/>
          </p:nvPr>
        </p:nvSpPr>
        <p:spPr>
          <a:xfrm>
            <a:off x="4164517" y="6356415"/>
            <a:ext cx="3859794" cy="365125"/>
          </a:xfrm>
          <a:prstGeom prst="rect">
            <a:avLst/>
          </a:prstGeom>
          <a:noFill/>
          <a:ln>
            <a:noFill/>
          </a:ln>
        </p:spPr>
        <p:txBody>
          <a:bodyPr spcFirstLastPara="1" wrap="square" lIns="91400" tIns="91400" rIns="91400" bIns="91400" anchor="t" anchorCtr="0"/>
          <a:lstStyle>
            <a:lvl1pPr marR="0" lvl="0" algn="l" rtl="0">
              <a:spcBef>
                <a:spcPts val="0"/>
              </a:spcBef>
              <a:spcAft>
                <a:spcPts val="0"/>
              </a:spcAft>
              <a:buClr>
                <a:schemeClr val="dk1"/>
              </a:buClr>
              <a:buSzPts val="1899"/>
              <a:buFont typeface="Avenir"/>
              <a:buNone/>
              <a:defRPr sz="1899">
                <a:solidFill>
                  <a:schemeClr val="dk1"/>
                </a:solidFill>
                <a:latin typeface="Avenir"/>
                <a:ea typeface="Avenir"/>
                <a:cs typeface="Avenir"/>
                <a:sym typeface="Avenir"/>
              </a:defRPr>
            </a:lvl1pPr>
            <a:lvl2pPr marR="0" lvl="1"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2pPr>
            <a:lvl3pPr marR="0" lvl="2"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3pPr>
            <a:lvl4pPr marR="0" lvl="3"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4pPr>
            <a:lvl5pPr marR="0" lvl="4"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5pPr>
            <a:lvl6pPr marR="0" lvl="5"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6pPr>
            <a:lvl7pPr marR="0" lvl="6"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7pPr>
            <a:lvl8pPr marR="0" lvl="7"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8pPr>
            <a:lvl9pPr marR="0" lvl="8" algn="l" rtl="0">
              <a:spcBef>
                <a:spcPts val="0"/>
              </a:spcBef>
              <a:spcAft>
                <a:spcPts val="0"/>
              </a:spcAft>
              <a:buClr>
                <a:schemeClr val="dk1"/>
              </a:buClr>
              <a:buSzPts val="1899"/>
              <a:buFont typeface="Avenir"/>
              <a:buNone/>
              <a:defRPr sz="1899" b="0" i="0" u="none" strike="noStrike" cap="none">
                <a:solidFill>
                  <a:schemeClr val="dk1"/>
                </a:solidFill>
                <a:latin typeface="Avenir"/>
                <a:ea typeface="Avenir"/>
                <a:cs typeface="Avenir"/>
                <a:sym typeface="Avenir"/>
              </a:defRPr>
            </a:lvl9pPr>
          </a:lstStyle>
          <a:p>
            <a:endParaRPr/>
          </a:p>
        </p:txBody>
      </p:sp>
      <p:sp>
        <p:nvSpPr>
          <p:cNvPr id="253" name="Google Shape;253;p62"/>
          <p:cNvSpPr txBox="1">
            <a:spLocks noGrp="1"/>
          </p:cNvSpPr>
          <p:nvPr>
            <p:ph type="sldNum" idx="12"/>
          </p:nvPr>
        </p:nvSpPr>
        <p:spPr>
          <a:xfrm>
            <a:off x="8735342" y="6356415"/>
            <a:ext cx="2844059" cy="365125"/>
          </a:xfrm>
          <a:prstGeom prst="rect">
            <a:avLst/>
          </a:prstGeom>
          <a:noFill/>
          <a:ln>
            <a:noFill/>
          </a:ln>
        </p:spPr>
        <p:txBody>
          <a:bodyPr spcFirstLastPara="1" wrap="square" lIns="91400" tIns="45675" rIns="91400" bIns="45675" anchor="t" anchorCtr="0">
            <a:noAutofit/>
          </a:bodyPr>
          <a:lstStyle>
            <a:lvl1pPr marL="0" marR="0" lvl="0" indent="0" algn="l" rtl="0">
              <a:spcBef>
                <a:spcPts val="0"/>
              </a:spcBef>
              <a:buNone/>
              <a:defRPr sz="1899">
                <a:solidFill>
                  <a:srgbClr val="888888"/>
                </a:solidFill>
                <a:latin typeface="Calibri"/>
                <a:ea typeface="Calibri"/>
                <a:cs typeface="Calibri"/>
                <a:sym typeface="Calibri"/>
              </a:defRPr>
            </a:lvl1pPr>
            <a:lvl2pPr marL="0" marR="0" lvl="1" indent="0" algn="l" rtl="0">
              <a:spcBef>
                <a:spcPts val="0"/>
              </a:spcBef>
              <a:buNone/>
              <a:defRPr sz="1899">
                <a:solidFill>
                  <a:srgbClr val="888888"/>
                </a:solidFill>
                <a:latin typeface="Calibri"/>
                <a:ea typeface="Calibri"/>
                <a:cs typeface="Calibri"/>
                <a:sym typeface="Calibri"/>
              </a:defRPr>
            </a:lvl2pPr>
            <a:lvl3pPr marL="0" marR="0" lvl="2" indent="0" algn="l" rtl="0">
              <a:spcBef>
                <a:spcPts val="0"/>
              </a:spcBef>
              <a:buNone/>
              <a:defRPr sz="1899">
                <a:solidFill>
                  <a:srgbClr val="888888"/>
                </a:solidFill>
                <a:latin typeface="Calibri"/>
                <a:ea typeface="Calibri"/>
                <a:cs typeface="Calibri"/>
                <a:sym typeface="Calibri"/>
              </a:defRPr>
            </a:lvl3pPr>
            <a:lvl4pPr marL="0" marR="0" lvl="3" indent="0" algn="l" rtl="0">
              <a:spcBef>
                <a:spcPts val="0"/>
              </a:spcBef>
              <a:buNone/>
              <a:defRPr sz="1899">
                <a:solidFill>
                  <a:srgbClr val="888888"/>
                </a:solidFill>
                <a:latin typeface="Calibri"/>
                <a:ea typeface="Calibri"/>
                <a:cs typeface="Calibri"/>
                <a:sym typeface="Calibri"/>
              </a:defRPr>
            </a:lvl4pPr>
            <a:lvl5pPr marL="0" marR="0" lvl="4" indent="0" algn="l" rtl="0">
              <a:spcBef>
                <a:spcPts val="0"/>
              </a:spcBef>
              <a:buNone/>
              <a:defRPr sz="1899">
                <a:solidFill>
                  <a:srgbClr val="888888"/>
                </a:solidFill>
                <a:latin typeface="Calibri"/>
                <a:ea typeface="Calibri"/>
                <a:cs typeface="Calibri"/>
                <a:sym typeface="Calibri"/>
              </a:defRPr>
            </a:lvl5pPr>
            <a:lvl6pPr marL="0" marR="0" lvl="5" indent="0" algn="l" rtl="0">
              <a:spcBef>
                <a:spcPts val="0"/>
              </a:spcBef>
              <a:buNone/>
              <a:defRPr sz="1899">
                <a:solidFill>
                  <a:srgbClr val="888888"/>
                </a:solidFill>
                <a:latin typeface="Calibri"/>
                <a:ea typeface="Calibri"/>
                <a:cs typeface="Calibri"/>
                <a:sym typeface="Calibri"/>
              </a:defRPr>
            </a:lvl6pPr>
            <a:lvl7pPr marL="0" marR="0" lvl="6" indent="0" algn="l" rtl="0">
              <a:spcBef>
                <a:spcPts val="0"/>
              </a:spcBef>
              <a:buNone/>
              <a:defRPr sz="1899">
                <a:solidFill>
                  <a:srgbClr val="888888"/>
                </a:solidFill>
                <a:latin typeface="Calibri"/>
                <a:ea typeface="Calibri"/>
                <a:cs typeface="Calibri"/>
                <a:sym typeface="Calibri"/>
              </a:defRPr>
            </a:lvl7pPr>
            <a:lvl8pPr marL="0" marR="0" lvl="7" indent="0" algn="l" rtl="0">
              <a:spcBef>
                <a:spcPts val="0"/>
              </a:spcBef>
              <a:buNone/>
              <a:defRPr sz="1899">
                <a:solidFill>
                  <a:srgbClr val="888888"/>
                </a:solidFill>
                <a:latin typeface="Calibri"/>
                <a:ea typeface="Calibri"/>
                <a:cs typeface="Calibri"/>
                <a:sym typeface="Calibri"/>
              </a:defRPr>
            </a:lvl8pPr>
            <a:lvl9pPr marL="0" marR="0" lvl="8" indent="0" algn="l" rtl="0">
              <a:spcBef>
                <a:spcPts val="0"/>
              </a:spcBef>
              <a:buNone/>
              <a:defRPr sz="1899">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61"/>
        <p:cNvGrpSpPr/>
        <p:nvPr/>
      </p:nvGrpSpPr>
      <p:grpSpPr>
        <a:xfrm>
          <a:off x="0" y="0"/>
          <a:ext cx="0" cy="0"/>
          <a:chOff x="0" y="0"/>
          <a:chExt cx="0" cy="0"/>
        </a:xfrm>
      </p:grpSpPr>
      <p:sp>
        <p:nvSpPr>
          <p:cNvPr id="762" name="Google Shape;762;p180"/>
          <p:cNvSpPr txBox="1">
            <a:spLocks noGrp="1"/>
          </p:cNvSpPr>
          <p:nvPr>
            <p:ph type="title"/>
          </p:nvPr>
        </p:nvSpPr>
        <p:spPr>
          <a:xfrm>
            <a:off x="415492" y="593367"/>
            <a:ext cx="11357841" cy="763600"/>
          </a:xfrm>
          <a:prstGeom prst="rect">
            <a:avLst/>
          </a:prstGeom>
          <a:noFill/>
          <a:ln>
            <a:noFill/>
          </a:ln>
        </p:spPr>
        <p:txBody>
          <a:bodyPr spcFirstLastPara="1" wrap="square" lIns="68575" tIns="68575" rIns="68575" bIns="68575" anchor="ctr" anchorCtr="0"/>
          <a:lstStyle>
            <a:lvl1pPr marR="0" lvl="0" algn="l" rtl="0">
              <a:lnSpc>
                <a:spcPct val="95000"/>
              </a:lnSpc>
              <a:spcBef>
                <a:spcPts val="0"/>
              </a:spcBef>
              <a:spcAft>
                <a:spcPts val="0"/>
              </a:spcAft>
              <a:buClr>
                <a:schemeClr val="accent1"/>
              </a:buClr>
              <a:buSzPts val="1100"/>
              <a:buFont typeface="Avenir"/>
              <a:buNone/>
              <a:defRPr sz="2933" b="1" i="0" u="none" strike="noStrike" cap="none">
                <a:solidFill>
                  <a:schemeClr val="accent1"/>
                </a:solidFill>
                <a:latin typeface="Avenir"/>
                <a:ea typeface="Avenir"/>
                <a:cs typeface="Avenir"/>
                <a:sym typeface="Avenir"/>
              </a:defRPr>
            </a:lvl1pPr>
            <a:lvl2pPr marR="0" lvl="1"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6" b="0" i="0" u="none" strike="noStrike" cap="none">
                <a:solidFill>
                  <a:srgbClr val="000000"/>
                </a:solidFill>
                <a:latin typeface="Arial"/>
                <a:ea typeface="Arial"/>
                <a:cs typeface="Arial"/>
                <a:sym typeface="Arial"/>
              </a:defRPr>
            </a:lvl9pPr>
          </a:lstStyle>
          <a:p>
            <a:endParaRPr/>
          </a:p>
        </p:txBody>
      </p:sp>
      <p:sp>
        <p:nvSpPr>
          <p:cNvPr id="763" name="Google Shape;763;p180"/>
          <p:cNvSpPr txBox="1">
            <a:spLocks noGrp="1"/>
          </p:cNvSpPr>
          <p:nvPr>
            <p:ph type="body" idx="1"/>
          </p:nvPr>
        </p:nvSpPr>
        <p:spPr>
          <a:xfrm>
            <a:off x="415492" y="1536633"/>
            <a:ext cx="11357841" cy="4555200"/>
          </a:xfrm>
          <a:prstGeom prst="rect">
            <a:avLst/>
          </a:prstGeom>
          <a:noFill/>
          <a:ln>
            <a:noFill/>
          </a:ln>
        </p:spPr>
        <p:txBody>
          <a:bodyPr spcFirstLastPara="1" wrap="square" lIns="68575" tIns="68575" rIns="68575" bIns="68575" anchor="t" anchorCtr="0"/>
          <a:lstStyle>
            <a:lvl1pPr marL="609448" marR="0" lvl="0" indent="-304724" algn="l" rtl="0">
              <a:lnSpc>
                <a:spcPct val="95000"/>
              </a:lnSpc>
              <a:spcBef>
                <a:spcPts val="1733"/>
              </a:spcBef>
              <a:spcAft>
                <a:spcPts val="0"/>
              </a:spcAft>
              <a:buClr>
                <a:schemeClr val="dk1"/>
              </a:buClr>
              <a:buSzPts val="1100"/>
              <a:buFont typeface="Avenir"/>
              <a:buNone/>
              <a:defRPr sz="2533" b="1" i="0" u="none" strike="noStrike" cap="none">
                <a:solidFill>
                  <a:schemeClr val="dk1"/>
                </a:solidFill>
                <a:latin typeface="Avenir"/>
                <a:ea typeface="Avenir"/>
                <a:cs typeface="Avenir"/>
                <a:sym typeface="Avenir"/>
              </a:defRPr>
            </a:lvl1pPr>
            <a:lvl2pPr marL="1218895" marR="0" lvl="1" indent="-304724" algn="l" rtl="0">
              <a:lnSpc>
                <a:spcPct val="95000"/>
              </a:lnSpc>
              <a:spcBef>
                <a:spcPts val="400"/>
              </a:spcBef>
              <a:spcAft>
                <a:spcPts val="0"/>
              </a:spcAft>
              <a:buClr>
                <a:schemeClr val="dk1"/>
              </a:buClr>
              <a:buSzPts val="1100"/>
              <a:buFont typeface="Avenir"/>
              <a:buNone/>
              <a:defRPr sz="2533" b="0" i="0" u="none" strike="noStrike" cap="none">
                <a:solidFill>
                  <a:schemeClr val="dk1"/>
                </a:solidFill>
                <a:latin typeface="Avenir"/>
                <a:ea typeface="Avenir"/>
                <a:cs typeface="Avenir"/>
                <a:sym typeface="Avenir"/>
              </a:defRPr>
            </a:lvl2pPr>
            <a:lvl3pPr marL="1828343" marR="0" lvl="2" indent="-431692" algn="l" rtl="0">
              <a:lnSpc>
                <a:spcPct val="95000"/>
              </a:lnSpc>
              <a:spcBef>
                <a:spcPts val="400"/>
              </a:spcBef>
              <a:spcAft>
                <a:spcPts val="0"/>
              </a:spcAft>
              <a:buClr>
                <a:schemeClr val="dk1"/>
              </a:buClr>
              <a:buSzPts val="1500"/>
              <a:buFont typeface="Arial"/>
              <a:buChar char="•"/>
              <a:defRPr sz="2133" b="0" i="0" u="none" strike="noStrike" cap="none">
                <a:solidFill>
                  <a:schemeClr val="dk1"/>
                </a:solidFill>
                <a:latin typeface="Avenir"/>
                <a:ea typeface="Avenir"/>
                <a:cs typeface="Avenir"/>
                <a:sym typeface="Avenir"/>
              </a:defRPr>
            </a:lvl3pPr>
            <a:lvl4pPr marL="2437790" marR="0" lvl="3" indent="-431692" algn="l" rtl="0">
              <a:lnSpc>
                <a:spcPct val="95000"/>
              </a:lnSpc>
              <a:spcBef>
                <a:spcPts val="400"/>
              </a:spcBef>
              <a:spcAft>
                <a:spcPts val="0"/>
              </a:spcAft>
              <a:buClr>
                <a:schemeClr val="dk1"/>
              </a:buClr>
              <a:buSzPts val="1500"/>
              <a:buFont typeface="Merriweather Sans"/>
              <a:buChar char="–"/>
              <a:defRPr sz="2000" b="0" i="0" u="none" strike="noStrike" cap="none">
                <a:solidFill>
                  <a:schemeClr val="dk1"/>
                </a:solidFill>
                <a:latin typeface="Avenir"/>
                <a:ea typeface="Avenir"/>
                <a:cs typeface="Avenir"/>
                <a:sym typeface="Avenir"/>
              </a:defRPr>
            </a:lvl4pPr>
            <a:lvl5pPr marL="3047238" marR="0" lvl="4" indent="-304724" algn="l" rtl="0">
              <a:lnSpc>
                <a:spcPct val="95000"/>
              </a:lnSpc>
              <a:spcBef>
                <a:spcPts val="400"/>
              </a:spcBef>
              <a:spcAft>
                <a:spcPts val="0"/>
              </a:spcAft>
              <a:buClr>
                <a:schemeClr val="dk1"/>
              </a:buClr>
              <a:buSzPts val="1100"/>
              <a:buFont typeface="Avenir"/>
              <a:buNone/>
              <a:defRPr sz="1600" b="0" i="0" u="none" strike="noStrike" cap="none">
                <a:solidFill>
                  <a:schemeClr val="dk1"/>
                </a:solidFill>
                <a:latin typeface="Avenir"/>
                <a:ea typeface="Avenir"/>
                <a:cs typeface="Avenir"/>
                <a:sym typeface="Avenir"/>
              </a:defRPr>
            </a:lvl5pPr>
            <a:lvl6pPr marL="3656686" marR="0" lvl="5" indent="-406298" algn="l" rtl="0">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a:ea typeface="Avenir"/>
                <a:cs typeface="Avenir"/>
                <a:sym typeface="Avenir"/>
              </a:defRPr>
            </a:lvl6pPr>
            <a:lvl7pPr marL="4266133" marR="0" lvl="6" indent="-406298" algn="l" rtl="0">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a:ea typeface="Avenir"/>
                <a:cs typeface="Avenir"/>
                <a:sym typeface="Avenir"/>
              </a:defRPr>
            </a:lvl7pPr>
            <a:lvl8pPr marL="4875581" marR="0" lvl="7" indent="-406298" algn="l" rtl="0">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a:ea typeface="Avenir"/>
                <a:cs typeface="Avenir"/>
                <a:sym typeface="Avenir"/>
              </a:defRPr>
            </a:lvl8pPr>
            <a:lvl9pPr marL="5485028" marR="0" lvl="8" indent="-406298" algn="l" rtl="0">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a:ea typeface="Avenir"/>
                <a:cs typeface="Avenir"/>
                <a:sym typeface="Avenir"/>
              </a:defRPr>
            </a:lvl9pPr>
          </a:lstStyle>
          <a:p>
            <a:endParaRPr/>
          </a:p>
        </p:txBody>
      </p:sp>
      <p:sp>
        <p:nvSpPr>
          <p:cNvPr id="764" name="Google Shape;764;p180"/>
          <p:cNvSpPr txBox="1">
            <a:spLocks noGrp="1"/>
          </p:cNvSpPr>
          <p:nvPr>
            <p:ph type="sldNum" idx="12"/>
          </p:nvPr>
        </p:nvSpPr>
        <p:spPr>
          <a:xfrm>
            <a:off x="11293669" y="6217623"/>
            <a:ext cx="73140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6"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5942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sp>
        <p:nvSpPr>
          <p:cNvPr id="3" name="Rectangle 2"/>
          <p:cNvSpPr/>
          <p:nvPr userDrawn="1"/>
        </p:nvSpPr>
        <p:spPr>
          <a:xfrm>
            <a:off x="0" y="-1"/>
            <a:ext cx="12188825" cy="938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2" name="Title 1"/>
          <p:cNvSpPr>
            <a:spLocks noGrp="1"/>
          </p:cNvSpPr>
          <p:nvPr>
            <p:ph type="title" hasCustomPrompt="1"/>
          </p:nvPr>
        </p:nvSpPr>
        <p:spPr/>
        <p:txBody>
          <a:bodyPr/>
          <a:lstStyle>
            <a:lvl1pPr>
              <a:defRPr b="0">
                <a:solidFill>
                  <a:schemeClr val="bg1"/>
                </a:solidFill>
              </a:defRPr>
            </a:lvl1pPr>
          </a:lstStyle>
          <a:p>
            <a:r>
              <a:rPr lang="en-US" dirty="0"/>
              <a:t>Click to add a title</a:t>
            </a:r>
          </a:p>
        </p:txBody>
      </p:sp>
    </p:spTree>
    <p:extLst>
      <p:ext uri="{BB962C8B-B14F-4D97-AF65-F5344CB8AC3E}">
        <p14:creationId xmlns:p14="http://schemas.microsoft.com/office/powerpoint/2010/main" val="10397113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3_Title Only">
    <p:spTree>
      <p:nvGrpSpPr>
        <p:cNvPr id="1" name=""/>
        <p:cNvGrpSpPr/>
        <p:nvPr/>
      </p:nvGrpSpPr>
      <p:grpSpPr>
        <a:xfrm>
          <a:off x="0" y="0"/>
          <a:ext cx="0" cy="0"/>
          <a:chOff x="0" y="0"/>
          <a:chExt cx="0" cy="0"/>
        </a:xfrm>
      </p:grpSpPr>
      <p:sp>
        <p:nvSpPr>
          <p:cNvPr id="3" name="Rectangle 2"/>
          <p:cNvSpPr/>
          <p:nvPr userDrawn="1"/>
        </p:nvSpPr>
        <p:spPr>
          <a:xfrm>
            <a:off x="0" y="-1"/>
            <a:ext cx="12188825" cy="938321"/>
          </a:xfrm>
          <a:prstGeom prst="rect">
            <a:avLst/>
          </a:prstGeom>
          <a:solidFill>
            <a:srgbClr val="FFA5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FFFFFF"/>
              </a:solidFill>
            </a:endParaRPr>
          </a:p>
        </p:txBody>
      </p:sp>
      <p:sp>
        <p:nvSpPr>
          <p:cNvPr id="2" name="Title 1"/>
          <p:cNvSpPr>
            <a:spLocks noGrp="1"/>
          </p:cNvSpPr>
          <p:nvPr>
            <p:ph type="title" hasCustomPrompt="1"/>
          </p:nvPr>
        </p:nvSpPr>
        <p:spPr/>
        <p:txBody>
          <a:bodyPr/>
          <a:lstStyle>
            <a:lvl1pPr>
              <a:defRPr b="0">
                <a:solidFill>
                  <a:schemeClr val="bg1"/>
                </a:solidFill>
              </a:defRPr>
            </a:lvl1pPr>
          </a:lstStyle>
          <a:p>
            <a:r>
              <a:rPr lang="en-US" dirty="0"/>
              <a:t>Click to add a title</a:t>
            </a:r>
          </a:p>
        </p:txBody>
      </p:sp>
    </p:spTree>
    <p:extLst>
      <p:ext uri="{BB962C8B-B14F-4D97-AF65-F5344CB8AC3E}">
        <p14:creationId xmlns:p14="http://schemas.microsoft.com/office/powerpoint/2010/main" val="4289207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Blank">
  <p:cSld name="Subtitle Blank">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1" name="Google Shape;61;p15"/>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1_Section Title 3">
  <p:cSld name="1_Section Title 3">
    <p:spTree>
      <p:nvGrpSpPr>
        <p:cNvPr id="1" name="Shape 355"/>
        <p:cNvGrpSpPr/>
        <p:nvPr/>
      </p:nvGrpSpPr>
      <p:grpSpPr>
        <a:xfrm>
          <a:off x="0" y="0"/>
          <a:ext cx="0" cy="0"/>
          <a:chOff x="0" y="0"/>
          <a:chExt cx="0" cy="0"/>
        </a:xfrm>
      </p:grpSpPr>
      <p:sp>
        <p:nvSpPr>
          <p:cNvPr id="356" name="Google Shape;356;p91"/>
          <p:cNvSpPr txBox="1">
            <a:spLocks noGrp="1"/>
          </p:cNvSpPr>
          <p:nvPr>
            <p:ph type="body" idx="1"/>
          </p:nvPr>
        </p:nvSpPr>
        <p:spPr>
          <a:xfrm>
            <a:off x="711444" y="2360542"/>
            <a:ext cx="10849203" cy="1938974"/>
          </a:xfrm>
          <a:prstGeom prst="rect">
            <a:avLst/>
          </a:prstGeom>
          <a:noFill/>
          <a:ln>
            <a:noFill/>
          </a:ln>
        </p:spPr>
        <p:txBody>
          <a:bodyPr spcFirstLastPara="1" wrap="square" lIns="68550" tIns="34275" rIns="68550" bIns="34275" anchor="ctr" anchorCtr="0"/>
          <a:lstStyle>
            <a:lvl1pPr marL="457200" lvl="0" indent="-228600" algn="l">
              <a:lnSpc>
                <a:spcPct val="95000"/>
              </a:lnSpc>
              <a:spcBef>
                <a:spcPts val="1400"/>
              </a:spcBef>
              <a:spcAft>
                <a:spcPts val="0"/>
              </a:spcAft>
              <a:buSzPts val="2000"/>
              <a:buNone/>
              <a:defRPr sz="4000">
                <a:solidFill>
                  <a:schemeClr val="dk1"/>
                </a:solidFill>
              </a:defRPr>
            </a:lvl1pPr>
            <a:lvl2pPr marL="914400" lvl="1" indent="-228600" algn="l">
              <a:lnSpc>
                <a:spcPct val="95000"/>
              </a:lnSpc>
              <a:spcBef>
                <a:spcPts val="300"/>
              </a:spcBef>
              <a:spcAft>
                <a:spcPts val="0"/>
              </a:spcAft>
              <a:buSzPts val="1800"/>
              <a:buNone/>
              <a:defRPr sz="3200">
                <a:solidFill>
                  <a:schemeClr val="dk1"/>
                </a:solidFill>
              </a:defRPr>
            </a:lvl2pPr>
            <a:lvl3pPr marL="1371600" lvl="2" indent="-355600" algn="l">
              <a:lnSpc>
                <a:spcPct val="95000"/>
              </a:lnSpc>
              <a:spcBef>
                <a:spcPts val="300"/>
              </a:spcBef>
              <a:spcAft>
                <a:spcPts val="0"/>
              </a:spcAft>
              <a:buClr>
                <a:schemeClr val="dk1"/>
              </a:buClr>
              <a:buSzPts val="2000"/>
              <a:buFont typeface="Merriweather Sans"/>
              <a:buChar char="–"/>
              <a:defRPr sz="2000" b="1" i="0">
                <a:solidFill>
                  <a:schemeClr val="dk1"/>
                </a:solidFill>
              </a:defRPr>
            </a:lvl3pPr>
            <a:lvl4pPr marL="1828800" lvl="3" indent="-228600" algn="l">
              <a:lnSpc>
                <a:spcPct val="95000"/>
              </a:lnSpc>
              <a:spcBef>
                <a:spcPts val="0"/>
              </a:spcBef>
              <a:spcAft>
                <a:spcPts val="0"/>
              </a:spcAft>
              <a:buSzPts val="1500"/>
              <a:buFont typeface="Avenir Next For Intuit"/>
              <a:buNone/>
              <a:defRPr sz="1800">
                <a:solidFill>
                  <a:schemeClr val="dk1"/>
                </a:solidFill>
              </a:defRPr>
            </a:lvl4pPr>
            <a:lvl5pPr marL="2286000" lvl="4" indent="-228600" algn="l">
              <a:lnSpc>
                <a:spcPct val="95000"/>
              </a:lnSpc>
              <a:spcBef>
                <a:spcPts val="300"/>
              </a:spcBef>
              <a:spcAft>
                <a:spcPts val="0"/>
              </a:spcAft>
              <a:buSzPts val="1100"/>
              <a:buNone/>
              <a:defRPr sz="1800" b="0" i="0">
                <a:solidFill>
                  <a:schemeClr val="dk1"/>
                </a:solidFill>
              </a:defRPr>
            </a:lvl5pPr>
            <a:lvl6pPr marL="2743200" lvl="5" indent="-304800" algn="l">
              <a:lnSpc>
                <a:spcPct val="95000"/>
              </a:lnSpc>
              <a:spcBef>
                <a:spcPts val="300"/>
              </a:spcBef>
              <a:spcAft>
                <a:spcPts val="0"/>
              </a:spcAft>
              <a:buSzPts val="1200"/>
              <a:buChar char="•"/>
              <a:defRPr/>
            </a:lvl6pPr>
            <a:lvl7pPr marL="3200400" lvl="6" indent="-304800" algn="l">
              <a:lnSpc>
                <a:spcPct val="95000"/>
              </a:lnSpc>
              <a:spcBef>
                <a:spcPts val="300"/>
              </a:spcBef>
              <a:spcAft>
                <a:spcPts val="0"/>
              </a:spcAft>
              <a:buSzPts val="1200"/>
              <a:buChar char="•"/>
              <a:defRPr/>
            </a:lvl7pPr>
            <a:lvl8pPr marL="3657600" lvl="7" indent="-304800" algn="l">
              <a:lnSpc>
                <a:spcPct val="95000"/>
              </a:lnSpc>
              <a:spcBef>
                <a:spcPts val="300"/>
              </a:spcBef>
              <a:spcAft>
                <a:spcPts val="0"/>
              </a:spcAft>
              <a:buSzPts val="1200"/>
              <a:buChar char="•"/>
              <a:defRPr/>
            </a:lvl8pPr>
            <a:lvl9pPr marL="4114800" lvl="8" indent="-304800" algn="l">
              <a:lnSpc>
                <a:spcPct val="95000"/>
              </a:lnSpc>
              <a:spcBef>
                <a:spcPts val="300"/>
              </a:spcBef>
              <a:spcAft>
                <a:spcPts val="300"/>
              </a:spcAft>
              <a:buSzPts val="12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accent1"/>
        </a:solidFill>
        <a:effectLst/>
      </p:bgPr>
    </p:bg>
    <p:spTree>
      <p:nvGrpSpPr>
        <p:cNvPr id="1" name="Shape 408"/>
        <p:cNvGrpSpPr/>
        <p:nvPr/>
      </p:nvGrpSpPr>
      <p:grpSpPr>
        <a:xfrm>
          <a:off x="0" y="0"/>
          <a:ext cx="0" cy="0"/>
          <a:chOff x="0" y="0"/>
          <a:chExt cx="0" cy="0"/>
        </a:xfrm>
      </p:grpSpPr>
      <p:sp>
        <p:nvSpPr>
          <p:cNvPr id="409" name="Google Shape;409;p99"/>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lt1"/>
              </a:buClr>
              <a:buSzPts val="2300"/>
              <a:buFont typeface="Avenir Next For Intuit"/>
              <a:buNone/>
              <a:defRPr sz="3066" b="1" i="0" u="none" strike="noStrike" cap="none">
                <a:solidFill>
                  <a:schemeClr val="l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
        <p:nvSpPr>
          <p:cNvPr id="410" name="Google Shape;410;p99"/>
          <p:cNvSpPr txBox="1">
            <a:spLocks noGrp="1"/>
          </p:cNvSpPr>
          <p:nvPr>
            <p:ph type="body" idx="1"/>
          </p:nvPr>
        </p:nvSpPr>
        <p:spPr>
          <a:xfrm>
            <a:off x="501174" y="1787528"/>
            <a:ext cx="11105418" cy="4270375"/>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lt1"/>
              </a:buClr>
              <a:buSzPts val="2000"/>
              <a:buFont typeface="Avenir Next For Intuit"/>
              <a:buNone/>
              <a:defRPr sz="2666" b="1" i="0" u="none" strike="noStrike" cap="none">
                <a:solidFill>
                  <a:schemeClr val="lt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1"/>
              </a:buClr>
              <a:buSzPts val="1800"/>
              <a:buFont typeface="Avenir Next For Intuit"/>
              <a:buNone/>
              <a:defRPr sz="2666" b="0" i="0" u="none" strike="noStrike" cap="none">
                <a:solidFill>
                  <a:schemeClr val="lt1"/>
                </a:solidFill>
                <a:latin typeface="Avenir Next For Intuit"/>
                <a:ea typeface="Avenir Next For Intuit"/>
                <a:cs typeface="Avenir Next For Intuit"/>
                <a:sym typeface="Avenir Next For Intuit"/>
              </a:defRPr>
            </a:lvl2pPr>
            <a:lvl3pPr marL="1371600" marR="0" lvl="2" indent="-323850" algn="l">
              <a:lnSpc>
                <a:spcPct val="95000"/>
              </a:lnSpc>
              <a:spcBef>
                <a:spcPts val="400"/>
              </a:spcBef>
              <a:spcAft>
                <a:spcPts val="0"/>
              </a:spcAft>
              <a:buClr>
                <a:schemeClr val="lt1"/>
              </a:buClr>
              <a:buSzPts val="1500"/>
              <a:buFont typeface="Arial"/>
              <a:buChar char="•"/>
              <a:defRPr sz="2266" b="0" i="0" u="none" strike="noStrike" cap="none">
                <a:solidFill>
                  <a:schemeClr val="lt1"/>
                </a:solidFill>
                <a:latin typeface="Avenir Next For Intuit"/>
                <a:ea typeface="Avenir Next For Intuit"/>
                <a:cs typeface="Avenir Next For Intuit"/>
                <a:sym typeface="Avenir Next For Intuit"/>
              </a:defRPr>
            </a:lvl3pPr>
            <a:lvl4pPr marL="1828800" marR="0" lvl="3" indent="-323850" algn="l">
              <a:lnSpc>
                <a:spcPct val="95000"/>
              </a:lnSpc>
              <a:spcBef>
                <a:spcPts val="400"/>
              </a:spcBef>
              <a:spcAft>
                <a:spcPts val="0"/>
              </a:spcAft>
              <a:buClr>
                <a:schemeClr val="lt1"/>
              </a:buClr>
              <a:buSzPts val="1500"/>
              <a:buFont typeface="Merriweather Sans"/>
              <a:buChar char="–"/>
              <a:defRPr sz="2000" b="0" i="0" u="none" strike="noStrike" cap="none">
                <a:solidFill>
                  <a:schemeClr val="lt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411"/>
        <p:cNvGrpSpPr/>
        <p:nvPr/>
      </p:nvGrpSpPr>
      <p:grpSpPr>
        <a:xfrm>
          <a:off x="0" y="0"/>
          <a:ext cx="0" cy="0"/>
          <a:chOff x="0" y="0"/>
          <a:chExt cx="0" cy="0"/>
        </a:xfrm>
      </p:grpSpPr>
      <p:sp>
        <p:nvSpPr>
          <p:cNvPr id="412" name="Google Shape;412;p100"/>
          <p:cNvSpPr txBox="1">
            <a:spLocks noGrp="1"/>
          </p:cNvSpPr>
          <p:nvPr>
            <p:ph type="body" idx="1"/>
          </p:nvPr>
        </p:nvSpPr>
        <p:spPr>
          <a:xfrm>
            <a:off x="501173" y="1755648"/>
            <a:ext cx="11105417" cy="4334256"/>
          </a:xfrm>
          <a:prstGeom prst="rect">
            <a:avLst/>
          </a:prstGeom>
          <a:noFill/>
          <a:ln>
            <a:noFill/>
          </a:ln>
        </p:spPr>
        <p:txBody>
          <a:bodyPr spcFirstLastPara="1" wrap="square" lIns="68550" tIns="34275" rIns="68550" bIns="34275" anchor="t" anchorCtr="0"/>
          <a:lstStyle>
            <a:lvl1pPr marL="457200" marR="0" lvl="0" indent="-228600" algn="l">
              <a:lnSpc>
                <a:spcPct val="100000"/>
              </a:lnSpc>
              <a:spcBef>
                <a:spcPts val="1866"/>
              </a:spcBef>
              <a:spcAft>
                <a:spcPts val="0"/>
              </a:spcAft>
              <a:buClr>
                <a:schemeClr val="dk1"/>
              </a:buClr>
              <a:buSzPts val="2700"/>
              <a:buFont typeface="Avenir Next For Intuit"/>
              <a:buNone/>
              <a:defRPr sz="3599"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100000"/>
              </a:lnSpc>
              <a:spcBef>
                <a:spcPts val="400"/>
              </a:spcBef>
              <a:spcAft>
                <a:spcPts val="0"/>
              </a:spcAft>
              <a:buClr>
                <a:schemeClr val="dk1"/>
              </a:buClr>
              <a:buSzPts val="2400"/>
              <a:buFont typeface="Arial"/>
              <a:buNone/>
              <a:defRPr sz="3599" b="0" i="0" u="none" strike="noStrike" cap="none">
                <a:solidFill>
                  <a:schemeClr val="dk1"/>
                </a:solidFill>
                <a:latin typeface="Avenir Next For Intuit"/>
                <a:ea typeface="Avenir Next For Intuit"/>
                <a:cs typeface="Avenir Next For Intuit"/>
                <a:sym typeface="Avenir Next For Intuit"/>
              </a:defRPr>
            </a:lvl2pPr>
            <a:lvl3pPr marL="1371600" marR="0" lvl="2" indent="-368300" algn="l">
              <a:lnSpc>
                <a:spcPct val="100000"/>
              </a:lnSpc>
              <a:spcBef>
                <a:spcPts val="400"/>
              </a:spcBef>
              <a:spcAft>
                <a:spcPts val="0"/>
              </a:spcAft>
              <a:buClr>
                <a:schemeClr val="dk1"/>
              </a:buClr>
              <a:buSzPts val="2200"/>
              <a:buFont typeface="Arial"/>
              <a:buChar char="•"/>
              <a:defRPr sz="3199" b="0" i="0" u="none" strike="noStrike" cap="none">
                <a:solidFill>
                  <a:schemeClr val="dk1"/>
                </a:solidFill>
                <a:latin typeface="Avenir Next For Intuit"/>
                <a:ea typeface="Avenir Next For Intuit"/>
                <a:cs typeface="Avenir Next For Intuit"/>
                <a:sym typeface="Avenir Next For Intuit"/>
              </a:defRPr>
            </a:lvl3pPr>
            <a:lvl4pPr marL="1828800" marR="0" lvl="3" indent="-361950" algn="l">
              <a:lnSpc>
                <a:spcPct val="100000"/>
              </a:lnSpc>
              <a:spcBef>
                <a:spcPts val="400"/>
              </a:spcBef>
              <a:spcAft>
                <a:spcPts val="0"/>
              </a:spcAft>
              <a:buClr>
                <a:schemeClr val="dk1"/>
              </a:buClr>
              <a:buSzPts val="2100"/>
              <a:buFont typeface="Merriweather Sans"/>
              <a:buChar char="–"/>
              <a:defRPr sz="2799"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900"/>
              <a:buFont typeface="Avenir Next For Intuit"/>
              <a:buNone/>
              <a:defRPr sz="2799"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13" name="Google Shape;413;p100"/>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414"/>
        <p:cNvGrpSpPr/>
        <p:nvPr/>
      </p:nvGrpSpPr>
      <p:grpSpPr>
        <a:xfrm>
          <a:off x="0" y="0"/>
          <a:ext cx="0" cy="0"/>
          <a:chOff x="0" y="0"/>
          <a:chExt cx="0" cy="0"/>
        </a:xfrm>
      </p:grpSpPr>
      <p:sp>
        <p:nvSpPr>
          <p:cNvPr id="415" name="Google Shape;415;p101"/>
          <p:cNvSpPr txBox="1">
            <a:spLocks noGrp="1"/>
          </p:cNvSpPr>
          <p:nvPr>
            <p:ph type="body" idx="1"/>
          </p:nvPr>
        </p:nvSpPr>
        <p:spPr>
          <a:xfrm>
            <a:off x="6484460" y="1810751"/>
            <a:ext cx="5190052"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700"/>
              <a:buFont typeface="Avenir Next For Intuit"/>
              <a:buNone/>
              <a:defRPr sz="22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500"/>
              <a:buFont typeface="Arial"/>
              <a:buNone/>
              <a:defRPr sz="2266" b="0" i="0" u="none" strike="noStrike" cap="none">
                <a:solidFill>
                  <a:schemeClr val="dk1"/>
                </a:solidFill>
                <a:latin typeface="Avenir Next For Intuit"/>
                <a:ea typeface="Avenir Next For Intuit"/>
                <a:cs typeface="Avenir Next For Intuit"/>
                <a:sym typeface="Avenir Next For Intuit"/>
              </a:defRPr>
            </a:lvl2pPr>
            <a:lvl3pPr marL="1371600" marR="0" lvl="2" indent="-317500" algn="l">
              <a:lnSpc>
                <a:spcPct val="95000"/>
              </a:lnSpc>
              <a:spcBef>
                <a:spcPts val="400"/>
              </a:spcBef>
              <a:spcAft>
                <a:spcPts val="0"/>
              </a:spcAft>
              <a:buClr>
                <a:schemeClr val="dk1"/>
              </a:buClr>
              <a:buSzPts val="1400"/>
              <a:buFont typeface="Arial"/>
              <a:buChar char="•"/>
              <a:defRPr sz="2000"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16" name="Google Shape;416;p101"/>
          <p:cNvSpPr txBox="1">
            <a:spLocks noGrp="1"/>
          </p:cNvSpPr>
          <p:nvPr>
            <p:ph type="body" idx="2"/>
          </p:nvPr>
        </p:nvSpPr>
        <p:spPr>
          <a:xfrm>
            <a:off x="502922" y="1810751"/>
            <a:ext cx="5190052"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700"/>
              <a:buFont typeface="Avenir Next For Intuit"/>
              <a:buNone/>
              <a:defRPr sz="22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500"/>
              <a:buFont typeface="Arial"/>
              <a:buNone/>
              <a:defRPr sz="2266" b="0" i="0" u="none" strike="noStrike" cap="none">
                <a:solidFill>
                  <a:schemeClr val="dk1"/>
                </a:solidFill>
                <a:latin typeface="Avenir Next For Intuit"/>
                <a:ea typeface="Avenir Next For Intuit"/>
                <a:cs typeface="Avenir Next For Intuit"/>
                <a:sym typeface="Avenir Next For Intuit"/>
              </a:defRPr>
            </a:lvl2pPr>
            <a:lvl3pPr marL="1371600" marR="0" lvl="2" indent="-317500" algn="l">
              <a:lnSpc>
                <a:spcPct val="95000"/>
              </a:lnSpc>
              <a:spcBef>
                <a:spcPts val="400"/>
              </a:spcBef>
              <a:spcAft>
                <a:spcPts val="0"/>
              </a:spcAft>
              <a:buClr>
                <a:schemeClr val="dk1"/>
              </a:buClr>
              <a:buSzPts val="1400"/>
              <a:buFont typeface="Arial"/>
              <a:buChar char="•"/>
              <a:defRPr sz="2000"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17" name="Google Shape;417;p101"/>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ubtitle 3-Column">
  <p:cSld name="Subtitle 3-Column">
    <p:spTree>
      <p:nvGrpSpPr>
        <p:cNvPr id="1" name="Shape 418"/>
        <p:cNvGrpSpPr/>
        <p:nvPr/>
      </p:nvGrpSpPr>
      <p:grpSpPr>
        <a:xfrm>
          <a:off x="0" y="0"/>
          <a:ext cx="0" cy="0"/>
          <a:chOff x="0" y="0"/>
          <a:chExt cx="0" cy="0"/>
        </a:xfrm>
      </p:grpSpPr>
      <p:sp>
        <p:nvSpPr>
          <p:cNvPr id="419" name="Google Shape;419;p102"/>
          <p:cNvSpPr txBox="1">
            <a:spLocks noGrp="1"/>
          </p:cNvSpPr>
          <p:nvPr>
            <p:ph type="body" idx="1"/>
          </p:nvPr>
        </p:nvSpPr>
        <p:spPr>
          <a:xfrm>
            <a:off x="8227897"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rial"/>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0" name="Google Shape;420;p102"/>
          <p:cNvSpPr txBox="1">
            <a:spLocks noGrp="1"/>
          </p:cNvSpPr>
          <p:nvPr>
            <p:ph type="body" idx="2"/>
          </p:nvPr>
        </p:nvSpPr>
        <p:spPr>
          <a:xfrm>
            <a:off x="4360369"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rial"/>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1" name="Google Shape;421;p102"/>
          <p:cNvSpPr txBox="1">
            <a:spLocks noGrp="1"/>
          </p:cNvSpPr>
          <p:nvPr>
            <p:ph type="body" idx="3"/>
          </p:nvPr>
        </p:nvSpPr>
        <p:spPr>
          <a:xfrm>
            <a:off x="517301"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rial"/>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2" name="Google Shape;422;p102"/>
          <p:cNvSpPr txBox="1">
            <a:spLocks noGrp="1"/>
          </p:cNvSpPr>
          <p:nvPr>
            <p:ph type="body" idx="4"/>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3" name="Google Shape;423;p102"/>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ubtitle Captioned Visual">
  <p:cSld name="Subtitle Captioned Visual">
    <p:spTree>
      <p:nvGrpSpPr>
        <p:cNvPr id="1" name="Shape 424"/>
        <p:cNvGrpSpPr/>
        <p:nvPr/>
      </p:nvGrpSpPr>
      <p:grpSpPr>
        <a:xfrm>
          <a:off x="0" y="0"/>
          <a:ext cx="0" cy="0"/>
          <a:chOff x="0" y="0"/>
          <a:chExt cx="0" cy="0"/>
        </a:xfrm>
      </p:grpSpPr>
      <p:sp>
        <p:nvSpPr>
          <p:cNvPr id="425" name="Google Shape;425;p103"/>
          <p:cNvSpPr txBox="1">
            <a:spLocks noGrp="1"/>
          </p:cNvSpPr>
          <p:nvPr>
            <p:ph type="body" idx="1"/>
          </p:nvPr>
        </p:nvSpPr>
        <p:spPr>
          <a:xfrm>
            <a:off x="8227896" y="1810751"/>
            <a:ext cx="3378693"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6" name="Google Shape;426;p103"/>
          <p:cNvSpPr txBox="1">
            <a:spLocks noGrp="1"/>
          </p:cNvSpPr>
          <p:nvPr>
            <p:ph type="body" idx="2"/>
          </p:nvPr>
        </p:nvSpPr>
        <p:spPr>
          <a:xfrm>
            <a:off x="597385" y="1905002"/>
            <a:ext cx="7240441" cy="41783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D8D8D8"/>
              </a:buClr>
              <a:buSzPts val="1500"/>
              <a:buFont typeface="Avenir Next For Intuit"/>
              <a:buNone/>
              <a:defRPr sz="2000" b="1" i="0" u="none" strike="noStrike" cap="none">
                <a:solidFill>
                  <a:srgbClr val="D8D8D8"/>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3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311150" algn="l">
              <a:lnSpc>
                <a:spcPct val="95000"/>
              </a:lnSpc>
              <a:spcBef>
                <a:spcPts val="400"/>
              </a:spcBef>
              <a:spcAft>
                <a:spcPts val="0"/>
              </a:spcAft>
              <a:buClr>
                <a:schemeClr val="dk1"/>
              </a:buClr>
              <a:buSzPts val="1300"/>
              <a:buFont typeface="Arial"/>
              <a:buChar char="•"/>
              <a:defRPr sz="1866"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0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7" name="Google Shape;427;p103"/>
          <p:cNvSpPr txBox="1">
            <a:spLocks noGrp="1"/>
          </p:cNvSpPr>
          <p:nvPr>
            <p:ph type="body" idx="3"/>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28" name="Google Shape;428;p103"/>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Visual">
  <p:cSld name="Subtitle Visual">
    <p:spTree>
      <p:nvGrpSpPr>
        <p:cNvPr id="1" name="Shape 429"/>
        <p:cNvGrpSpPr/>
        <p:nvPr/>
      </p:nvGrpSpPr>
      <p:grpSpPr>
        <a:xfrm>
          <a:off x="0" y="0"/>
          <a:ext cx="0" cy="0"/>
          <a:chOff x="0" y="0"/>
          <a:chExt cx="0" cy="0"/>
        </a:xfrm>
      </p:grpSpPr>
      <p:sp>
        <p:nvSpPr>
          <p:cNvPr id="430" name="Google Shape;430;p104"/>
          <p:cNvSpPr txBox="1">
            <a:spLocks noGrp="1"/>
          </p:cNvSpPr>
          <p:nvPr>
            <p:ph type="body" idx="1"/>
          </p:nvPr>
        </p:nvSpPr>
        <p:spPr>
          <a:xfrm>
            <a:off x="597381" y="1905002"/>
            <a:ext cx="10972802" cy="41783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D1D3D5"/>
              </a:buClr>
              <a:buSzPts val="1500"/>
              <a:buFont typeface="Avenir Next For Intuit"/>
              <a:buNone/>
              <a:defRPr sz="2000" b="1" i="0" u="none" strike="noStrike" cap="none">
                <a:solidFill>
                  <a:srgbClr val="D1D3D5"/>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3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311150" algn="l">
              <a:lnSpc>
                <a:spcPct val="95000"/>
              </a:lnSpc>
              <a:spcBef>
                <a:spcPts val="400"/>
              </a:spcBef>
              <a:spcAft>
                <a:spcPts val="0"/>
              </a:spcAft>
              <a:buClr>
                <a:schemeClr val="dk1"/>
              </a:buClr>
              <a:buSzPts val="1300"/>
              <a:buFont typeface="Arial"/>
              <a:buChar char="•"/>
              <a:defRPr sz="1866"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0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31" name="Google Shape;431;p104"/>
          <p:cNvSpPr txBox="1">
            <a:spLocks noGrp="1"/>
          </p:cNvSpPr>
          <p:nvPr>
            <p:ph type="body" idx="2"/>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32" name="Google Shape;432;p104"/>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isual">
  <p:cSld name="Visual">
    <p:spTree>
      <p:nvGrpSpPr>
        <p:cNvPr id="1" name="Shape 433"/>
        <p:cNvGrpSpPr/>
        <p:nvPr/>
      </p:nvGrpSpPr>
      <p:grpSpPr>
        <a:xfrm>
          <a:off x="0" y="0"/>
          <a:ext cx="0" cy="0"/>
          <a:chOff x="0" y="0"/>
          <a:chExt cx="0" cy="0"/>
        </a:xfrm>
      </p:grpSpPr>
      <p:sp>
        <p:nvSpPr>
          <p:cNvPr id="434" name="Google Shape;434;p105"/>
          <p:cNvSpPr txBox="1">
            <a:spLocks noGrp="1"/>
          </p:cNvSpPr>
          <p:nvPr>
            <p:ph type="body" idx="1"/>
          </p:nvPr>
        </p:nvSpPr>
        <p:spPr>
          <a:xfrm>
            <a:off x="597381" y="1905002"/>
            <a:ext cx="10972802" cy="41783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D1D3D5"/>
              </a:buClr>
              <a:buSzPts val="1500"/>
              <a:buFont typeface="Avenir Next For Intuit"/>
              <a:buNone/>
              <a:defRPr sz="2000" b="1" i="0" u="none" strike="noStrike" cap="none">
                <a:solidFill>
                  <a:srgbClr val="D1D3D5"/>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3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311150" algn="l">
              <a:lnSpc>
                <a:spcPct val="95000"/>
              </a:lnSpc>
              <a:spcBef>
                <a:spcPts val="400"/>
              </a:spcBef>
              <a:spcAft>
                <a:spcPts val="0"/>
              </a:spcAft>
              <a:buClr>
                <a:schemeClr val="dk1"/>
              </a:buClr>
              <a:buSzPts val="1300"/>
              <a:buFont typeface="Arial"/>
              <a:buChar char="•"/>
              <a:defRPr sz="1866"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0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35" name="Google Shape;435;p105"/>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6"/>
        <p:cNvGrpSpPr/>
        <p:nvPr/>
      </p:nvGrpSpPr>
      <p:grpSpPr>
        <a:xfrm>
          <a:off x="0" y="0"/>
          <a:ext cx="0" cy="0"/>
          <a:chOff x="0" y="0"/>
          <a:chExt cx="0" cy="0"/>
        </a:xfrm>
      </p:grpSpPr>
      <p:sp>
        <p:nvSpPr>
          <p:cNvPr id="437" name="Google Shape;437;p106"/>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ection Title 2">
  <p:cSld name="Section Title 2">
    <p:bg>
      <p:bgPr>
        <a:solidFill>
          <a:schemeClr val="accent1"/>
        </a:solidFill>
        <a:effectLst/>
      </p:bgPr>
    </p:bg>
    <p:spTree>
      <p:nvGrpSpPr>
        <p:cNvPr id="1" name="Shape 438"/>
        <p:cNvGrpSpPr/>
        <p:nvPr/>
      </p:nvGrpSpPr>
      <p:grpSpPr>
        <a:xfrm>
          <a:off x="0" y="0"/>
          <a:ext cx="0" cy="0"/>
          <a:chOff x="0" y="0"/>
          <a:chExt cx="0" cy="0"/>
        </a:xfrm>
      </p:grpSpPr>
      <p:sp>
        <p:nvSpPr>
          <p:cNvPr id="439" name="Google Shape;439;p107"/>
          <p:cNvSpPr txBox="1">
            <a:spLocks noGrp="1"/>
          </p:cNvSpPr>
          <p:nvPr>
            <p:ph type="body" idx="1"/>
          </p:nvPr>
        </p:nvSpPr>
        <p:spPr>
          <a:xfrm>
            <a:off x="554468" y="2301347"/>
            <a:ext cx="11107120" cy="1837101"/>
          </a:xfrm>
          <a:prstGeom prst="rect">
            <a:avLst/>
          </a:prstGeom>
          <a:noFill/>
          <a:ln>
            <a:noFill/>
          </a:ln>
        </p:spPr>
        <p:txBody>
          <a:bodyPr spcFirstLastPara="1" wrap="square" lIns="68550" tIns="34275" rIns="68550" bIns="34275" anchor="ctr" anchorCtr="0"/>
          <a:lstStyle>
            <a:lvl1pPr marL="457200" marR="0" lvl="0" indent="-228600" algn="ctr">
              <a:lnSpc>
                <a:spcPct val="95000"/>
              </a:lnSpc>
              <a:spcBef>
                <a:spcPts val="1866"/>
              </a:spcBef>
              <a:spcAft>
                <a:spcPts val="0"/>
              </a:spcAft>
              <a:buClr>
                <a:schemeClr val="lt1"/>
              </a:buClr>
              <a:buSzPts val="5300"/>
              <a:buFont typeface="Avenir Next For Intuit"/>
              <a:buNone/>
              <a:defRPr sz="7065" b="1" i="0" u="none" strike="noStrike" cap="none">
                <a:solidFill>
                  <a:schemeClr val="lt1"/>
                </a:solidFill>
                <a:latin typeface="Avenir Next For Intuit"/>
                <a:ea typeface="Avenir Next For Intuit"/>
                <a:cs typeface="Avenir Next For Intuit"/>
                <a:sym typeface="Avenir Next For Intuit"/>
              </a:defRPr>
            </a:lvl1pPr>
            <a:lvl2pPr marL="914400" marR="0" lvl="1" indent="-228600" algn="ctr">
              <a:lnSpc>
                <a:spcPct val="95000"/>
              </a:lnSpc>
              <a:spcBef>
                <a:spcPts val="400"/>
              </a:spcBef>
              <a:spcAft>
                <a:spcPts val="0"/>
              </a:spcAft>
              <a:buClr>
                <a:schemeClr val="lt1"/>
              </a:buClr>
              <a:buSzPts val="2200"/>
              <a:buFont typeface="Avenir Next For Intuit"/>
              <a:buNone/>
              <a:defRPr sz="3199" b="0" i="0" u="none" strike="noStrike" cap="none">
                <a:solidFill>
                  <a:schemeClr val="lt1"/>
                </a:solidFill>
                <a:latin typeface="Avenir Next For Intuit"/>
                <a:ea typeface="Avenir Next For Intuit"/>
                <a:cs typeface="Avenir Next For Intuit"/>
                <a:sym typeface="Avenir Next For Intuit"/>
              </a:defRPr>
            </a:lvl2pPr>
            <a:lvl3pPr marL="1371600" marR="0" lvl="2" indent="-349250" algn="ctr">
              <a:lnSpc>
                <a:spcPct val="95000"/>
              </a:lnSpc>
              <a:spcBef>
                <a:spcPts val="400"/>
              </a:spcBef>
              <a:spcAft>
                <a:spcPts val="0"/>
              </a:spcAft>
              <a:buClr>
                <a:schemeClr val="lt1"/>
              </a:buClr>
              <a:buSzPts val="1900"/>
              <a:buFont typeface="Merriweather Sans"/>
              <a:buChar char="–"/>
              <a:defRPr sz="2799" b="0" i="0" u="none" strike="noStrike" cap="none">
                <a:solidFill>
                  <a:schemeClr val="lt1"/>
                </a:solidFill>
                <a:latin typeface="Avenir Next For Intuit"/>
                <a:ea typeface="Avenir Next For Intuit"/>
                <a:cs typeface="Avenir Next For Intuit"/>
                <a:sym typeface="Avenir Next For Intuit"/>
              </a:defRPr>
            </a:lvl3pPr>
            <a:lvl4pPr marL="1828800" marR="0" lvl="3" indent="-228600" algn="ctr">
              <a:lnSpc>
                <a:spcPct val="95000"/>
              </a:lnSpc>
              <a:spcBef>
                <a:spcPts val="400"/>
              </a:spcBef>
              <a:spcAft>
                <a:spcPts val="0"/>
              </a:spcAft>
              <a:buClr>
                <a:schemeClr val="lt1"/>
              </a:buClr>
              <a:buSzPts val="2100"/>
              <a:buFont typeface="Merriweather Sans"/>
              <a:buNone/>
              <a:defRPr sz="2799" b="0" i="0" u="none" strike="noStrike" cap="none">
                <a:solidFill>
                  <a:schemeClr val="lt1"/>
                </a:solidFill>
                <a:latin typeface="Avenir Next For Intuit"/>
                <a:ea typeface="Avenir Next For Intuit"/>
                <a:cs typeface="Avenir Next For Intuit"/>
                <a:sym typeface="Avenir Next For Intuit"/>
              </a:defRPr>
            </a:lvl4pPr>
            <a:lvl5pPr marL="2286000" marR="0" lvl="4" indent="-228600" algn="ctr">
              <a:lnSpc>
                <a:spcPct val="95000"/>
              </a:lnSpc>
              <a:spcBef>
                <a:spcPts val="400"/>
              </a:spcBef>
              <a:spcAft>
                <a:spcPts val="0"/>
              </a:spcAft>
              <a:buClr>
                <a:schemeClr val="lt1"/>
              </a:buClr>
              <a:buSzPts val="1400"/>
              <a:buFont typeface="Avenir Next For Intuit"/>
              <a:buNone/>
              <a:defRPr sz="2000" b="0" i="0" u="none" strike="noStrike" cap="none">
                <a:solidFill>
                  <a:schemeClr val="lt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1-Column">
  <p:cSld name="Subtitle 1-Column">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501174" y="1757680"/>
            <a:ext cx="11105416" cy="4338320"/>
          </a:xfrm>
          <a:prstGeom prst="rect">
            <a:avLst/>
          </a:prstGeom>
          <a:noFill/>
          <a:ln>
            <a:noFill/>
          </a:ln>
        </p:spPr>
        <p:txBody>
          <a:bodyPr spcFirstLastPara="1" wrap="square" lIns="91400" tIns="45700" rIns="91400" bIns="45700" anchor="t" anchorCtr="0"/>
          <a:lstStyle>
            <a:lvl1pPr marL="457200" lvl="0" indent="-228600" algn="l">
              <a:lnSpc>
                <a:spcPct val="100000"/>
              </a:lnSpc>
              <a:spcBef>
                <a:spcPts val="1800"/>
              </a:spcBef>
              <a:spcAft>
                <a:spcPts val="0"/>
              </a:spcAft>
              <a:buClr>
                <a:schemeClr val="dk1"/>
              </a:buClr>
              <a:buSzPts val="3600"/>
              <a:buFont typeface="Avenir Next For Intuit"/>
              <a:buNone/>
              <a:defRPr sz="3600"/>
            </a:lvl1pPr>
            <a:lvl2pPr marL="914400" lvl="1" indent="-228600" algn="l">
              <a:lnSpc>
                <a:spcPct val="100000"/>
              </a:lnSpc>
              <a:spcBef>
                <a:spcPts val="400"/>
              </a:spcBef>
              <a:spcAft>
                <a:spcPts val="0"/>
              </a:spcAft>
              <a:buClr>
                <a:schemeClr val="dk1"/>
              </a:buClr>
              <a:buSzPts val="3240"/>
              <a:buFont typeface="Arial"/>
              <a:buNone/>
              <a:defRPr sz="3600">
                <a:solidFill>
                  <a:schemeClr val="dk1"/>
                </a:solidFill>
              </a:defRPr>
            </a:lvl2pPr>
            <a:lvl3pPr marL="1371600" lvl="2" indent="-411480" algn="l">
              <a:lnSpc>
                <a:spcPct val="100000"/>
              </a:lnSpc>
              <a:spcBef>
                <a:spcPts val="400"/>
              </a:spcBef>
              <a:spcAft>
                <a:spcPts val="0"/>
              </a:spcAft>
              <a:buClr>
                <a:schemeClr val="dk1"/>
              </a:buClr>
              <a:buSzPts val="2880"/>
              <a:buChar char="•"/>
              <a:defRPr sz="3200">
                <a:solidFill>
                  <a:schemeClr val="dk1"/>
                </a:solidFill>
              </a:defRPr>
            </a:lvl3pPr>
            <a:lvl4pPr marL="1828800" lvl="3" indent="-406400" algn="l">
              <a:lnSpc>
                <a:spcPct val="100000"/>
              </a:lnSpc>
              <a:spcBef>
                <a:spcPts val="400"/>
              </a:spcBef>
              <a:spcAft>
                <a:spcPts val="0"/>
              </a:spcAft>
              <a:buClr>
                <a:schemeClr val="dk1"/>
              </a:buClr>
              <a:buSzPts val="2800"/>
              <a:buChar char="–"/>
              <a:defRPr sz="2800">
                <a:solidFill>
                  <a:schemeClr val="dk1"/>
                </a:solidFill>
              </a:defRPr>
            </a:lvl4pPr>
            <a:lvl5pPr marL="2286000" lvl="4" indent="-228600" algn="l">
              <a:lnSpc>
                <a:spcPct val="95000"/>
              </a:lnSpc>
              <a:spcBef>
                <a:spcPts val="400"/>
              </a:spcBef>
              <a:spcAft>
                <a:spcPts val="0"/>
              </a:spcAft>
              <a:buSzPts val="2520"/>
              <a:buFont typeface="Avenir Next For Intuit"/>
              <a:buNone/>
              <a:defRPr sz="2800">
                <a:solidFill>
                  <a:schemeClr val="dk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4" name="Google Shape;64;p16"/>
          <p:cNvSpPr txBox="1">
            <a:spLocks noGrp="1"/>
          </p:cNvSpPr>
          <p:nvPr>
            <p:ph type="body" idx="2"/>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5" name="Google Shape;65;p16"/>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ubtitle Blank">
  <p:cSld name="Subtitle Blank">
    <p:spTree>
      <p:nvGrpSpPr>
        <p:cNvPr id="1" name="Shape 447"/>
        <p:cNvGrpSpPr/>
        <p:nvPr/>
      </p:nvGrpSpPr>
      <p:grpSpPr>
        <a:xfrm>
          <a:off x="0" y="0"/>
          <a:ext cx="0" cy="0"/>
          <a:chOff x="0" y="0"/>
          <a:chExt cx="0" cy="0"/>
        </a:xfrm>
      </p:grpSpPr>
      <p:sp>
        <p:nvSpPr>
          <p:cNvPr id="448" name="Google Shape;448;p111"/>
          <p:cNvSpPr txBox="1">
            <a:spLocks noGrp="1"/>
          </p:cNvSpPr>
          <p:nvPr>
            <p:ph type="body" idx="1"/>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0"/>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49" name="Google Shape;449;p111"/>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1-Column">
  <p:cSld name="Subtitle 1-Column">
    <p:spTree>
      <p:nvGrpSpPr>
        <p:cNvPr id="1" name="Shape 450"/>
        <p:cNvGrpSpPr/>
        <p:nvPr/>
      </p:nvGrpSpPr>
      <p:grpSpPr>
        <a:xfrm>
          <a:off x="0" y="0"/>
          <a:ext cx="0" cy="0"/>
          <a:chOff x="0" y="0"/>
          <a:chExt cx="0" cy="0"/>
        </a:xfrm>
      </p:grpSpPr>
      <p:sp>
        <p:nvSpPr>
          <p:cNvPr id="451" name="Google Shape;451;p112"/>
          <p:cNvSpPr txBox="1">
            <a:spLocks noGrp="1"/>
          </p:cNvSpPr>
          <p:nvPr>
            <p:ph type="body" idx="1"/>
          </p:nvPr>
        </p:nvSpPr>
        <p:spPr>
          <a:xfrm>
            <a:off x="501173" y="1757680"/>
            <a:ext cx="11105417" cy="4338320"/>
          </a:xfrm>
          <a:prstGeom prst="rect">
            <a:avLst/>
          </a:prstGeom>
          <a:noFill/>
          <a:ln>
            <a:noFill/>
          </a:ln>
        </p:spPr>
        <p:txBody>
          <a:bodyPr spcFirstLastPara="1" wrap="square" lIns="68550" tIns="34275" rIns="68550" bIns="34275" anchor="t" anchorCtr="0"/>
          <a:lstStyle>
            <a:lvl1pPr marL="457200" marR="0" lvl="0" indent="-228600" algn="l">
              <a:lnSpc>
                <a:spcPct val="100000"/>
              </a:lnSpc>
              <a:spcBef>
                <a:spcPts val="1866"/>
              </a:spcBef>
              <a:spcAft>
                <a:spcPts val="0"/>
              </a:spcAft>
              <a:buClr>
                <a:schemeClr val="dk1"/>
              </a:buClr>
              <a:buSzPts val="2700"/>
              <a:buFont typeface="Avenir Next For Intuit"/>
              <a:buNone/>
              <a:defRPr sz="3599"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100000"/>
              </a:lnSpc>
              <a:spcBef>
                <a:spcPts val="400"/>
              </a:spcBef>
              <a:spcAft>
                <a:spcPts val="0"/>
              </a:spcAft>
              <a:buClr>
                <a:schemeClr val="dk1"/>
              </a:buClr>
              <a:buSzPts val="2400"/>
              <a:buFont typeface="Arial"/>
              <a:buNone/>
              <a:defRPr sz="3599" b="0" i="0" u="none" strike="noStrike" cap="none">
                <a:solidFill>
                  <a:schemeClr val="dk1"/>
                </a:solidFill>
                <a:latin typeface="Avenir Next For Intuit"/>
                <a:ea typeface="Avenir Next For Intuit"/>
                <a:cs typeface="Avenir Next For Intuit"/>
                <a:sym typeface="Avenir Next For Intuit"/>
              </a:defRPr>
            </a:lvl2pPr>
            <a:lvl3pPr marL="1371600" marR="0" lvl="2" indent="-368300" algn="l">
              <a:lnSpc>
                <a:spcPct val="100000"/>
              </a:lnSpc>
              <a:spcBef>
                <a:spcPts val="400"/>
              </a:spcBef>
              <a:spcAft>
                <a:spcPts val="0"/>
              </a:spcAft>
              <a:buClr>
                <a:schemeClr val="dk1"/>
              </a:buClr>
              <a:buSzPts val="2200"/>
              <a:buFont typeface="Arial"/>
              <a:buChar char="•"/>
              <a:defRPr sz="3199" b="0" i="0" u="none" strike="noStrike" cap="none">
                <a:solidFill>
                  <a:schemeClr val="dk1"/>
                </a:solidFill>
                <a:latin typeface="Avenir Next For Intuit"/>
                <a:ea typeface="Avenir Next For Intuit"/>
                <a:cs typeface="Avenir Next For Intuit"/>
                <a:sym typeface="Avenir Next For Intuit"/>
              </a:defRPr>
            </a:lvl3pPr>
            <a:lvl4pPr marL="1828800" marR="0" lvl="3" indent="-361950" algn="l">
              <a:lnSpc>
                <a:spcPct val="100000"/>
              </a:lnSpc>
              <a:spcBef>
                <a:spcPts val="400"/>
              </a:spcBef>
              <a:spcAft>
                <a:spcPts val="0"/>
              </a:spcAft>
              <a:buClr>
                <a:schemeClr val="dk1"/>
              </a:buClr>
              <a:buSzPts val="2100"/>
              <a:buFont typeface="Merriweather Sans"/>
              <a:buChar char="–"/>
              <a:defRPr sz="2799"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900"/>
              <a:buFont typeface="Avenir Next For Intuit"/>
              <a:buNone/>
              <a:defRPr sz="2799"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52" name="Google Shape;452;p112"/>
          <p:cNvSpPr txBox="1">
            <a:spLocks noGrp="1"/>
          </p:cNvSpPr>
          <p:nvPr>
            <p:ph type="body" idx="2"/>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53" name="Google Shape;453;p112"/>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ubtitle 2-Column">
  <p:cSld name="Subtitle 2-Column">
    <p:spTree>
      <p:nvGrpSpPr>
        <p:cNvPr id="1" name="Shape 454"/>
        <p:cNvGrpSpPr/>
        <p:nvPr/>
      </p:nvGrpSpPr>
      <p:grpSpPr>
        <a:xfrm>
          <a:off x="0" y="0"/>
          <a:ext cx="0" cy="0"/>
          <a:chOff x="0" y="0"/>
          <a:chExt cx="0" cy="0"/>
        </a:xfrm>
      </p:grpSpPr>
      <p:sp>
        <p:nvSpPr>
          <p:cNvPr id="455" name="Google Shape;455;p113"/>
          <p:cNvSpPr txBox="1">
            <a:spLocks noGrp="1"/>
          </p:cNvSpPr>
          <p:nvPr>
            <p:ph type="body" idx="1"/>
          </p:nvPr>
        </p:nvSpPr>
        <p:spPr>
          <a:xfrm>
            <a:off x="6484460" y="1810751"/>
            <a:ext cx="5190052"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700"/>
              <a:buFont typeface="Avenir Next For Intuit"/>
              <a:buNone/>
              <a:defRPr sz="22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500"/>
              <a:buFont typeface="Arial"/>
              <a:buNone/>
              <a:defRPr sz="2266" b="0" i="0" u="none" strike="noStrike" cap="none">
                <a:solidFill>
                  <a:schemeClr val="dk1"/>
                </a:solidFill>
                <a:latin typeface="Avenir Next For Intuit"/>
                <a:ea typeface="Avenir Next For Intuit"/>
                <a:cs typeface="Avenir Next For Intuit"/>
                <a:sym typeface="Avenir Next For Intuit"/>
              </a:defRPr>
            </a:lvl2pPr>
            <a:lvl3pPr marL="1371600" marR="0" lvl="2" indent="-317500" algn="l">
              <a:lnSpc>
                <a:spcPct val="95000"/>
              </a:lnSpc>
              <a:spcBef>
                <a:spcPts val="400"/>
              </a:spcBef>
              <a:spcAft>
                <a:spcPts val="0"/>
              </a:spcAft>
              <a:buClr>
                <a:schemeClr val="dk1"/>
              </a:buClr>
              <a:buSzPts val="1400"/>
              <a:buFont typeface="Arial"/>
              <a:buChar char="•"/>
              <a:defRPr sz="2000"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56" name="Google Shape;456;p113"/>
          <p:cNvSpPr txBox="1">
            <a:spLocks noGrp="1"/>
          </p:cNvSpPr>
          <p:nvPr>
            <p:ph type="body" idx="2"/>
          </p:nvPr>
        </p:nvSpPr>
        <p:spPr>
          <a:xfrm>
            <a:off x="502922" y="1810751"/>
            <a:ext cx="5190052"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700"/>
              <a:buFont typeface="Avenir Next For Intuit"/>
              <a:buNone/>
              <a:defRPr sz="22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500"/>
              <a:buFont typeface="Arial"/>
              <a:buNone/>
              <a:defRPr sz="2266" b="0" i="0" u="none" strike="noStrike" cap="none">
                <a:solidFill>
                  <a:schemeClr val="dk1"/>
                </a:solidFill>
                <a:latin typeface="Avenir Next For Intuit"/>
                <a:ea typeface="Avenir Next For Intuit"/>
                <a:cs typeface="Avenir Next For Intuit"/>
                <a:sym typeface="Avenir Next For Intuit"/>
              </a:defRPr>
            </a:lvl2pPr>
            <a:lvl3pPr marL="1371600" marR="0" lvl="2" indent="-317500" algn="l">
              <a:lnSpc>
                <a:spcPct val="95000"/>
              </a:lnSpc>
              <a:spcBef>
                <a:spcPts val="400"/>
              </a:spcBef>
              <a:spcAft>
                <a:spcPts val="0"/>
              </a:spcAft>
              <a:buClr>
                <a:schemeClr val="dk1"/>
              </a:buClr>
              <a:buSzPts val="1400"/>
              <a:buFont typeface="Arial"/>
              <a:buChar char="•"/>
              <a:defRPr sz="2000"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57" name="Google Shape;457;p113"/>
          <p:cNvSpPr txBox="1">
            <a:spLocks noGrp="1"/>
          </p:cNvSpPr>
          <p:nvPr>
            <p:ph type="body" idx="3"/>
          </p:nvPr>
        </p:nvSpPr>
        <p:spPr>
          <a:xfrm>
            <a:off x="501173" y="787384"/>
            <a:ext cx="11105417" cy="4572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595959"/>
              </a:buClr>
              <a:buSzPts val="1500"/>
              <a:buFont typeface="Avenir Next For Intuit"/>
              <a:buNone/>
              <a:defRPr sz="2000" b="0" i="0" u="none" strike="noStrike" cap="none">
                <a:solidFill>
                  <a:srgbClr val="595959"/>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lt2"/>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lt2"/>
              </a:buClr>
              <a:buSzPts val="1100"/>
              <a:buFont typeface="Arial"/>
              <a:buChar char="•"/>
              <a:defRPr sz="1600" b="0" i="0" u="none" strike="noStrike" cap="none">
                <a:solidFill>
                  <a:schemeClr val="lt2"/>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lt2"/>
              </a:buClr>
              <a:buSzPts val="1200"/>
              <a:buFont typeface="Merriweather Sans"/>
              <a:buChar char="–"/>
              <a:defRPr sz="1600" b="0" i="0" u="none" strike="noStrike" cap="none">
                <a:solidFill>
                  <a:schemeClr val="lt2"/>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100"/>
              <a:buFont typeface="Avenir Next For Intuit"/>
              <a:buNone/>
              <a:defRPr sz="1600" b="0" i="0" u="none" strike="noStrike" cap="none">
                <a:solidFill>
                  <a:schemeClr val="lt2"/>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58" name="Google Shape;458;p113"/>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Column">
  <p:cSld name="3-Column">
    <p:spTree>
      <p:nvGrpSpPr>
        <p:cNvPr id="1" name="Shape 459"/>
        <p:cNvGrpSpPr/>
        <p:nvPr/>
      </p:nvGrpSpPr>
      <p:grpSpPr>
        <a:xfrm>
          <a:off x="0" y="0"/>
          <a:ext cx="0" cy="0"/>
          <a:chOff x="0" y="0"/>
          <a:chExt cx="0" cy="0"/>
        </a:xfrm>
      </p:grpSpPr>
      <p:sp>
        <p:nvSpPr>
          <p:cNvPr id="460" name="Google Shape;460;p114"/>
          <p:cNvSpPr txBox="1">
            <a:spLocks noGrp="1"/>
          </p:cNvSpPr>
          <p:nvPr>
            <p:ph type="body" idx="1"/>
          </p:nvPr>
        </p:nvSpPr>
        <p:spPr>
          <a:xfrm>
            <a:off x="8227897"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61" name="Google Shape;461;p114"/>
          <p:cNvSpPr txBox="1">
            <a:spLocks noGrp="1"/>
          </p:cNvSpPr>
          <p:nvPr>
            <p:ph type="body" idx="2"/>
          </p:nvPr>
        </p:nvSpPr>
        <p:spPr>
          <a:xfrm>
            <a:off x="4360369"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62" name="Google Shape;462;p114"/>
          <p:cNvSpPr txBox="1">
            <a:spLocks noGrp="1"/>
          </p:cNvSpPr>
          <p:nvPr>
            <p:ph type="body" idx="3"/>
          </p:nvPr>
        </p:nvSpPr>
        <p:spPr>
          <a:xfrm>
            <a:off x="517301" y="1810751"/>
            <a:ext cx="325338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63" name="Google Shape;463;p114"/>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ed Visual">
  <p:cSld name="Captioned Visual">
    <p:spTree>
      <p:nvGrpSpPr>
        <p:cNvPr id="1" name="Shape 464"/>
        <p:cNvGrpSpPr/>
        <p:nvPr/>
      </p:nvGrpSpPr>
      <p:grpSpPr>
        <a:xfrm>
          <a:off x="0" y="0"/>
          <a:ext cx="0" cy="0"/>
          <a:chOff x="0" y="0"/>
          <a:chExt cx="0" cy="0"/>
        </a:xfrm>
      </p:grpSpPr>
      <p:sp>
        <p:nvSpPr>
          <p:cNvPr id="465" name="Google Shape;465;p115"/>
          <p:cNvSpPr txBox="1">
            <a:spLocks noGrp="1"/>
          </p:cNvSpPr>
          <p:nvPr>
            <p:ph type="body" idx="1"/>
          </p:nvPr>
        </p:nvSpPr>
        <p:spPr>
          <a:xfrm>
            <a:off x="8227897" y="1810751"/>
            <a:ext cx="3378696" cy="4271963"/>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chemeClr val="dk1"/>
              </a:buClr>
              <a:buSzPts val="1400"/>
              <a:buFont typeface="Avenir Next For Intuit"/>
              <a:buNone/>
              <a:defRPr sz="1866"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2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298450" algn="l">
              <a:lnSpc>
                <a:spcPct val="95000"/>
              </a:lnSpc>
              <a:spcBef>
                <a:spcPts val="400"/>
              </a:spcBef>
              <a:spcAft>
                <a:spcPts val="0"/>
              </a:spcAft>
              <a:buClr>
                <a:schemeClr val="dk1"/>
              </a:buClr>
              <a:buSzPts val="11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3pPr>
            <a:lvl4pPr marL="1828800" marR="0" lvl="3" indent="-304800" algn="l">
              <a:lnSpc>
                <a:spcPct val="95000"/>
              </a:lnSpc>
              <a:spcBef>
                <a:spcPts val="400"/>
              </a:spcBef>
              <a:spcAft>
                <a:spcPts val="0"/>
              </a:spcAft>
              <a:buClr>
                <a:schemeClr val="dk1"/>
              </a:buClr>
              <a:buSzPts val="1200"/>
              <a:buFont typeface="Merriweather Sans"/>
              <a:buChar char="–"/>
              <a:defRPr sz="16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9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66" name="Google Shape;466;p115"/>
          <p:cNvSpPr txBox="1">
            <a:spLocks noGrp="1"/>
          </p:cNvSpPr>
          <p:nvPr>
            <p:ph type="body" idx="2"/>
          </p:nvPr>
        </p:nvSpPr>
        <p:spPr>
          <a:xfrm>
            <a:off x="597385" y="1905002"/>
            <a:ext cx="7240441" cy="4178300"/>
          </a:xfrm>
          <a:prstGeom prst="rect">
            <a:avLst/>
          </a:prstGeom>
          <a:noFill/>
          <a:ln>
            <a:noFill/>
          </a:ln>
        </p:spPr>
        <p:txBody>
          <a:bodyPr spcFirstLastPara="1" wrap="square" lIns="68550" tIns="34275" rIns="68550" bIns="34275" anchor="t" anchorCtr="0"/>
          <a:lstStyle>
            <a:lvl1pPr marL="457200" marR="0" lvl="0" indent="-228600" algn="l">
              <a:lnSpc>
                <a:spcPct val="95000"/>
              </a:lnSpc>
              <a:spcBef>
                <a:spcPts val="1866"/>
              </a:spcBef>
              <a:spcAft>
                <a:spcPts val="0"/>
              </a:spcAft>
              <a:buClr>
                <a:srgbClr val="D8D8D8"/>
              </a:buClr>
              <a:buSzPts val="1500"/>
              <a:buFont typeface="Avenir Next For Intuit"/>
              <a:buNone/>
              <a:defRPr sz="2000" b="1" i="0" u="none" strike="noStrike" cap="none">
                <a:solidFill>
                  <a:srgbClr val="D8D8D8"/>
                </a:solidFill>
                <a:latin typeface="Avenir Next For Intuit"/>
                <a:ea typeface="Avenir Next For Intuit"/>
                <a:cs typeface="Avenir Next For Intuit"/>
                <a:sym typeface="Avenir Next For Intuit"/>
              </a:defRPr>
            </a:lvl1pPr>
            <a:lvl2pPr marL="914400" marR="0" lvl="1" indent="-228600" algn="l">
              <a:lnSpc>
                <a:spcPct val="95000"/>
              </a:lnSpc>
              <a:spcBef>
                <a:spcPts val="400"/>
              </a:spcBef>
              <a:spcAft>
                <a:spcPts val="0"/>
              </a:spcAft>
              <a:buClr>
                <a:schemeClr val="dk1"/>
              </a:buClr>
              <a:buSzPts val="1300"/>
              <a:buFont typeface="Avenir Next For Intuit"/>
              <a:buNone/>
              <a:defRPr sz="1866" b="0" i="0" u="none" strike="noStrike" cap="none">
                <a:solidFill>
                  <a:schemeClr val="dk1"/>
                </a:solidFill>
                <a:latin typeface="Avenir Next For Intuit"/>
                <a:ea typeface="Avenir Next For Intuit"/>
                <a:cs typeface="Avenir Next For Intuit"/>
                <a:sym typeface="Avenir Next For Intuit"/>
              </a:defRPr>
            </a:lvl2pPr>
            <a:lvl3pPr marL="1371600" marR="0" lvl="2" indent="-311150" algn="l">
              <a:lnSpc>
                <a:spcPct val="95000"/>
              </a:lnSpc>
              <a:spcBef>
                <a:spcPts val="400"/>
              </a:spcBef>
              <a:spcAft>
                <a:spcPts val="0"/>
              </a:spcAft>
              <a:buClr>
                <a:schemeClr val="dk1"/>
              </a:buClr>
              <a:buSzPts val="1300"/>
              <a:buFont typeface="Arial"/>
              <a:buChar char="•"/>
              <a:defRPr sz="1866" b="0" i="0" u="none" strike="noStrike" cap="none">
                <a:solidFill>
                  <a:schemeClr val="dk1"/>
                </a:solidFill>
                <a:latin typeface="Avenir Next For Intuit"/>
                <a:ea typeface="Avenir Next For Intuit"/>
                <a:cs typeface="Avenir Next For Intuit"/>
                <a:sym typeface="Avenir Next For Intuit"/>
              </a:defRPr>
            </a:lvl3pPr>
            <a:lvl4pPr marL="1828800" marR="0" lvl="3" indent="-317500" algn="l">
              <a:lnSpc>
                <a:spcPct val="95000"/>
              </a:lnSpc>
              <a:spcBef>
                <a:spcPts val="400"/>
              </a:spcBef>
              <a:spcAft>
                <a:spcPts val="0"/>
              </a:spcAft>
              <a:buClr>
                <a:schemeClr val="dk1"/>
              </a:buClr>
              <a:buSzPts val="1400"/>
              <a:buFont typeface="Merriweather Sans"/>
              <a:buChar char="–"/>
              <a:defRPr sz="1866"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a:lnSpc>
                <a:spcPct val="95000"/>
              </a:lnSpc>
              <a:spcBef>
                <a:spcPts val="400"/>
              </a:spcBef>
              <a:spcAft>
                <a:spcPts val="0"/>
              </a:spcAft>
              <a:buClr>
                <a:schemeClr val="dk1"/>
              </a:buClr>
              <a:buSzPts val="1000"/>
              <a:buFont typeface="Avenir Next For Intuit"/>
              <a:buNone/>
              <a:defRPr sz="1466"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67" name="Google Shape;467;p115"/>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a:lnSpc>
                <a:spcPct val="95000"/>
              </a:lnSpc>
              <a:spcBef>
                <a:spcPts val="0"/>
              </a:spcBef>
              <a:spcAft>
                <a:spcPts val="0"/>
              </a:spcAft>
              <a:buClr>
                <a:schemeClr val="accent1"/>
              </a:buClr>
              <a:buSzPts val="2300"/>
              <a:buFont typeface="Avenir Next For Intuit"/>
              <a:buNone/>
              <a:defRPr sz="3066" b="1" i="0" u="none" strike="noStrike" cap="none">
                <a:solidFill>
                  <a:schemeClr val="accent1"/>
                </a:solidFill>
                <a:latin typeface="Avenir Next For Intuit"/>
                <a:ea typeface="Avenir Next For Intuit"/>
                <a:cs typeface="Avenir Next For Intuit"/>
                <a:sym typeface="Avenir Next For Intuit"/>
              </a:defRPr>
            </a:lvl1pPr>
            <a:lvl2pPr lvl="1" algn="l">
              <a:lnSpc>
                <a:spcPct val="100000"/>
              </a:lnSpc>
              <a:spcBef>
                <a:spcPts val="0"/>
              </a:spcBef>
              <a:spcAft>
                <a:spcPts val="0"/>
              </a:spcAft>
              <a:buSzPts val="1100"/>
              <a:buNone/>
              <a:defRPr sz="1866"/>
            </a:lvl2pPr>
            <a:lvl3pPr lvl="2" algn="l">
              <a:lnSpc>
                <a:spcPct val="100000"/>
              </a:lnSpc>
              <a:spcBef>
                <a:spcPts val="0"/>
              </a:spcBef>
              <a:spcAft>
                <a:spcPts val="0"/>
              </a:spcAft>
              <a:buSzPts val="1100"/>
              <a:buNone/>
              <a:defRPr sz="1866"/>
            </a:lvl3pPr>
            <a:lvl4pPr lvl="3" algn="l">
              <a:lnSpc>
                <a:spcPct val="100000"/>
              </a:lnSpc>
              <a:spcBef>
                <a:spcPts val="0"/>
              </a:spcBef>
              <a:spcAft>
                <a:spcPts val="0"/>
              </a:spcAft>
              <a:buSzPts val="1100"/>
              <a:buNone/>
              <a:defRPr sz="1866"/>
            </a:lvl4pPr>
            <a:lvl5pPr lvl="4" algn="l">
              <a:lnSpc>
                <a:spcPct val="100000"/>
              </a:lnSpc>
              <a:spcBef>
                <a:spcPts val="0"/>
              </a:spcBef>
              <a:spcAft>
                <a:spcPts val="0"/>
              </a:spcAft>
              <a:buSzPts val="1100"/>
              <a:buNone/>
              <a:defRPr sz="1866"/>
            </a:lvl5pPr>
            <a:lvl6pPr lvl="5" algn="l">
              <a:lnSpc>
                <a:spcPct val="100000"/>
              </a:lnSpc>
              <a:spcBef>
                <a:spcPts val="0"/>
              </a:spcBef>
              <a:spcAft>
                <a:spcPts val="0"/>
              </a:spcAft>
              <a:buSzPts val="1100"/>
              <a:buNone/>
              <a:defRPr sz="1866"/>
            </a:lvl6pPr>
            <a:lvl7pPr lvl="6" algn="l">
              <a:lnSpc>
                <a:spcPct val="100000"/>
              </a:lnSpc>
              <a:spcBef>
                <a:spcPts val="0"/>
              </a:spcBef>
              <a:spcAft>
                <a:spcPts val="0"/>
              </a:spcAft>
              <a:buSzPts val="1100"/>
              <a:buNone/>
              <a:defRPr sz="1866"/>
            </a:lvl7pPr>
            <a:lvl8pPr lvl="7" algn="l">
              <a:lnSpc>
                <a:spcPct val="100000"/>
              </a:lnSpc>
              <a:spcBef>
                <a:spcPts val="0"/>
              </a:spcBef>
              <a:spcAft>
                <a:spcPts val="0"/>
              </a:spcAft>
              <a:buSzPts val="1100"/>
              <a:buNone/>
              <a:defRPr sz="1866"/>
            </a:lvl8pPr>
            <a:lvl9pPr lvl="8" algn="l">
              <a:lnSpc>
                <a:spcPct val="100000"/>
              </a:lnSpc>
              <a:spcBef>
                <a:spcPts val="0"/>
              </a:spcBef>
              <a:spcAft>
                <a:spcPts val="0"/>
              </a:spcAft>
              <a:buSzPts val="1100"/>
              <a:buNone/>
              <a:defRPr sz="1866"/>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Title 1">
  <p:cSld name="Section Title 1">
    <p:spTree>
      <p:nvGrpSpPr>
        <p:cNvPr id="1" name="Shape 468"/>
        <p:cNvGrpSpPr/>
        <p:nvPr/>
      </p:nvGrpSpPr>
      <p:grpSpPr>
        <a:xfrm>
          <a:off x="0" y="0"/>
          <a:ext cx="0" cy="0"/>
          <a:chOff x="0" y="0"/>
          <a:chExt cx="0" cy="0"/>
        </a:xfrm>
      </p:grpSpPr>
      <p:sp>
        <p:nvSpPr>
          <p:cNvPr id="469" name="Google Shape;469;p116"/>
          <p:cNvSpPr txBox="1">
            <a:spLocks noGrp="1"/>
          </p:cNvSpPr>
          <p:nvPr>
            <p:ph type="body" idx="1"/>
          </p:nvPr>
        </p:nvSpPr>
        <p:spPr>
          <a:xfrm>
            <a:off x="554468" y="2301347"/>
            <a:ext cx="11107120" cy="1837101"/>
          </a:xfrm>
          <a:prstGeom prst="rect">
            <a:avLst/>
          </a:prstGeom>
          <a:noFill/>
          <a:ln>
            <a:noFill/>
          </a:ln>
        </p:spPr>
        <p:txBody>
          <a:bodyPr spcFirstLastPara="1" wrap="square" lIns="68550" tIns="34275" rIns="68550" bIns="34275" anchor="ctr" anchorCtr="0"/>
          <a:lstStyle>
            <a:lvl1pPr marL="457200" marR="0" lvl="0" indent="-228600" algn="ctr">
              <a:lnSpc>
                <a:spcPct val="95000"/>
              </a:lnSpc>
              <a:spcBef>
                <a:spcPts val="1866"/>
              </a:spcBef>
              <a:spcAft>
                <a:spcPts val="0"/>
              </a:spcAft>
              <a:buClr>
                <a:schemeClr val="dk1"/>
              </a:buClr>
              <a:buSzPts val="5300"/>
              <a:buFont typeface="Avenir Next For Intuit"/>
              <a:buNone/>
              <a:defRPr sz="7065"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ctr">
              <a:lnSpc>
                <a:spcPct val="95000"/>
              </a:lnSpc>
              <a:spcBef>
                <a:spcPts val="400"/>
              </a:spcBef>
              <a:spcAft>
                <a:spcPts val="0"/>
              </a:spcAft>
              <a:buClr>
                <a:schemeClr val="dk1"/>
              </a:buClr>
              <a:buSzPts val="2200"/>
              <a:buFont typeface="Avenir Next For Intuit"/>
              <a:buNone/>
              <a:defRPr sz="3199" b="0" i="0" u="none" strike="noStrike" cap="none">
                <a:solidFill>
                  <a:schemeClr val="dk1"/>
                </a:solidFill>
                <a:latin typeface="Avenir Next For Intuit"/>
                <a:ea typeface="Avenir Next For Intuit"/>
                <a:cs typeface="Avenir Next For Intuit"/>
                <a:sym typeface="Avenir Next For Intuit"/>
              </a:defRPr>
            </a:lvl2pPr>
            <a:lvl3pPr marL="1371600" marR="0" lvl="2" indent="-349250" algn="ctr">
              <a:lnSpc>
                <a:spcPct val="95000"/>
              </a:lnSpc>
              <a:spcBef>
                <a:spcPts val="400"/>
              </a:spcBef>
              <a:spcAft>
                <a:spcPts val="0"/>
              </a:spcAft>
              <a:buClr>
                <a:schemeClr val="dk1"/>
              </a:buClr>
              <a:buSzPts val="1900"/>
              <a:buFont typeface="Merriweather Sans"/>
              <a:buChar char="–"/>
              <a:defRPr sz="2799" b="0" i="0" u="none" strike="noStrike" cap="none">
                <a:solidFill>
                  <a:schemeClr val="dk1"/>
                </a:solidFill>
                <a:latin typeface="Avenir Next For Intuit"/>
                <a:ea typeface="Avenir Next For Intuit"/>
                <a:cs typeface="Avenir Next For Intuit"/>
                <a:sym typeface="Avenir Next For Intuit"/>
              </a:defRPr>
            </a:lvl3pPr>
            <a:lvl4pPr marL="1828800" marR="0" lvl="3" indent="-228600" algn="ctr">
              <a:lnSpc>
                <a:spcPct val="95000"/>
              </a:lnSpc>
              <a:spcBef>
                <a:spcPts val="400"/>
              </a:spcBef>
              <a:spcAft>
                <a:spcPts val="0"/>
              </a:spcAft>
              <a:buClr>
                <a:schemeClr val="dk1"/>
              </a:buClr>
              <a:buSzPts val="2100"/>
              <a:buFont typeface="Merriweather Sans"/>
              <a:buNone/>
              <a:defRPr sz="2799"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ctr">
              <a:lnSpc>
                <a:spcPct val="95000"/>
              </a:lnSpc>
              <a:spcBef>
                <a:spcPts val="400"/>
              </a:spcBef>
              <a:spcAft>
                <a:spcPts val="0"/>
              </a:spcAft>
              <a:buClr>
                <a:schemeClr val="dk1"/>
              </a:buClr>
              <a:buSzPts val="1400"/>
              <a:buFont typeface="Avenir Next For Intuit"/>
              <a:buNone/>
              <a:defRPr sz="20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a:lnSpc>
                <a:spcPct val="95000"/>
              </a:lnSpc>
              <a:spcBef>
                <a:spcPts val="400"/>
              </a:spcBef>
              <a:spcAft>
                <a:spcPts val="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a:lnSpc>
                <a:spcPct val="95000"/>
              </a:lnSpc>
              <a:spcBef>
                <a:spcPts val="400"/>
              </a:spcBef>
              <a:spcAft>
                <a:spcPts val="400"/>
              </a:spcAft>
              <a:buClr>
                <a:schemeClr val="dk1"/>
              </a:buClr>
              <a:buSzPts val="12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2-Column">
  <p:cSld name="Subtitle 2-Column">
    <p:spTree>
      <p:nvGrpSpPr>
        <p:cNvPr id="1" name="Shape 66"/>
        <p:cNvGrpSpPr/>
        <p:nvPr/>
      </p:nvGrpSpPr>
      <p:grpSpPr>
        <a:xfrm>
          <a:off x="0" y="0"/>
          <a:ext cx="0" cy="0"/>
          <a:chOff x="0" y="0"/>
          <a:chExt cx="0" cy="0"/>
        </a:xfrm>
      </p:grpSpPr>
      <p:sp>
        <p:nvSpPr>
          <p:cNvPr id="67" name="Google Shape;67;p17"/>
          <p:cNvSpPr txBox="1">
            <a:spLocks noGrp="1"/>
          </p:cNvSpPr>
          <p:nvPr>
            <p:ph type="body" idx="1"/>
          </p:nvPr>
        </p:nvSpPr>
        <p:spPr>
          <a:xfrm>
            <a:off x="6484459" y="1810750"/>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2200"/>
              <a:buFont typeface="Avenir Next For Intuit"/>
              <a:buNone/>
              <a:defRPr sz="2200"/>
            </a:lvl1pPr>
            <a:lvl2pPr marL="914400" lvl="1" indent="-228600" algn="l">
              <a:lnSpc>
                <a:spcPct val="95000"/>
              </a:lnSpc>
              <a:spcBef>
                <a:spcPts val="400"/>
              </a:spcBef>
              <a:spcAft>
                <a:spcPts val="0"/>
              </a:spcAft>
              <a:buClr>
                <a:schemeClr val="dk1"/>
              </a:buClr>
              <a:buSzPts val="1980"/>
              <a:buFont typeface="Arial"/>
              <a:buNone/>
              <a:defRPr sz="2200"/>
            </a:lvl2pPr>
            <a:lvl3pPr marL="1371600" lvl="2" indent="-342900" algn="l">
              <a:lnSpc>
                <a:spcPct val="95000"/>
              </a:lnSpc>
              <a:spcBef>
                <a:spcPts val="400"/>
              </a:spcBef>
              <a:spcAft>
                <a:spcPts val="0"/>
              </a:spcAft>
              <a:buClr>
                <a:schemeClr val="dk1"/>
              </a:buClr>
              <a:buSzPts val="1800"/>
              <a:buChar char="•"/>
              <a:defRPr sz="2000"/>
            </a:lvl3pPr>
            <a:lvl4pPr marL="1828800" lvl="3" indent="-342900" algn="l">
              <a:lnSpc>
                <a:spcPct val="95000"/>
              </a:lnSpc>
              <a:spcBef>
                <a:spcPts val="400"/>
              </a:spcBef>
              <a:spcAft>
                <a:spcPts val="0"/>
              </a:spcAft>
              <a:buClr>
                <a:schemeClr val="dk1"/>
              </a:buClr>
              <a:buSzPts val="1800"/>
              <a:buChar char="–"/>
              <a:defRPr sz="1800"/>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8" name="Google Shape;68;p17"/>
          <p:cNvSpPr txBox="1">
            <a:spLocks noGrp="1"/>
          </p:cNvSpPr>
          <p:nvPr>
            <p:ph type="body" idx="2"/>
          </p:nvPr>
        </p:nvSpPr>
        <p:spPr>
          <a:xfrm>
            <a:off x="502921" y="1810750"/>
            <a:ext cx="5190052"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2200"/>
              <a:buFont typeface="Avenir Next For Intuit"/>
              <a:buNone/>
              <a:defRPr sz="2200"/>
            </a:lvl1pPr>
            <a:lvl2pPr marL="914400" lvl="1" indent="-228600" algn="l">
              <a:lnSpc>
                <a:spcPct val="95000"/>
              </a:lnSpc>
              <a:spcBef>
                <a:spcPts val="400"/>
              </a:spcBef>
              <a:spcAft>
                <a:spcPts val="0"/>
              </a:spcAft>
              <a:buClr>
                <a:schemeClr val="dk1"/>
              </a:buClr>
              <a:buSzPts val="1980"/>
              <a:buFont typeface="Arial"/>
              <a:buNone/>
              <a:defRPr sz="2200"/>
            </a:lvl2pPr>
            <a:lvl3pPr marL="1371600" lvl="2" indent="-342900" algn="l">
              <a:lnSpc>
                <a:spcPct val="95000"/>
              </a:lnSpc>
              <a:spcBef>
                <a:spcPts val="400"/>
              </a:spcBef>
              <a:spcAft>
                <a:spcPts val="0"/>
              </a:spcAft>
              <a:buClr>
                <a:schemeClr val="dk1"/>
              </a:buClr>
              <a:buSzPts val="1800"/>
              <a:buChar char="•"/>
              <a:defRPr sz="2000"/>
            </a:lvl3pPr>
            <a:lvl4pPr marL="1828800" lvl="3" indent="-342900" algn="l">
              <a:lnSpc>
                <a:spcPct val="95000"/>
              </a:lnSpc>
              <a:spcBef>
                <a:spcPts val="400"/>
              </a:spcBef>
              <a:spcAft>
                <a:spcPts val="0"/>
              </a:spcAft>
              <a:buClr>
                <a:schemeClr val="dk1"/>
              </a:buClr>
              <a:buSzPts val="1800"/>
              <a:buChar char="–"/>
              <a:defRPr sz="1800"/>
            </a:lvl4pPr>
            <a:lvl5pPr marL="2286000" lvl="4" indent="-228600" algn="l">
              <a:lnSpc>
                <a:spcPct val="95000"/>
              </a:lnSpc>
              <a:spcBef>
                <a:spcPts val="400"/>
              </a:spcBef>
              <a:spcAft>
                <a:spcPts val="0"/>
              </a:spcAft>
              <a:buSzPts val="1440"/>
              <a:buFont typeface="Avenir Next For Intuit"/>
              <a:buNone/>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9" name="Google Shape;69;p17"/>
          <p:cNvSpPr txBox="1">
            <a:spLocks noGrp="1"/>
          </p:cNvSpPr>
          <p:nvPr>
            <p:ph type="body" idx="3"/>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0" name="Google Shape;70;p17"/>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3-Column">
  <p:cSld name="Subtitle 3-Column">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8227897" y="1810750"/>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1800"/>
              <a:buFont typeface="Avenir Next For Intuit"/>
              <a:buNone/>
              <a:defRPr sz="1800"/>
            </a:lvl1pPr>
            <a:lvl2pPr marL="914400" lvl="1" indent="-228600" algn="l">
              <a:lnSpc>
                <a:spcPct val="95000"/>
              </a:lnSpc>
              <a:spcBef>
                <a:spcPts val="400"/>
              </a:spcBef>
              <a:spcAft>
                <a:spcPts val="0"/>
              </a:spcAft>
              <a:buClr>
                <a:schemeClr val="dk1"/>
              </a:buClr>
              <a:buSzPts val="1620"/>
              <a:buFont typeface="Arial"/>
              <a:buNone/>
              <a:defRPr sz="1800"/>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3" name="Google Shape;73;p18"/>
          <p:cNvSpPr txBox="1">
            <a:spLocks noGrp="1"/>
          </p:cNvSpPr>
          <p:nvPr>
            <p:ph type="body" idx="2"/>
          </p:nvPr>
        </p:nvSpPr>
        <p:spPr>
          <a:xfrm>
            <a:off x="4360368" y="1810750"/>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1800"/>
              <a:buFont typeface="Avenir Next For Intuit"/>
              <a:buNone/>
              <a:defRPr sz="1800"/>
            </a:lvl1pPr>
            <a:lvl2pPr marL="914400" lvl="1" indent="-228600" algn="l">
              <a:lnSpc>
                <a:spcPct val="95000"/>
              </a:lnSpc>
              <a:spcBef>
                <a:spcPts val="400"/>
              </a:spcBef>
              <a:spcAft>
                <a:spcPts val="0"/>
              </a:spcAft>
              <a:buClr>
                <a:schemeClr val="dk1"/>
              </a:buClr>
              <a:buSzPts val="1620"/>
              <a:buFont typeface="Arial"/>
              <a:buNone/>
              <a:defRPr sz="1800"/>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4" name="Google Shape;74;p18"/>
          <p:cNvSpPr txBox="1">
            <a:spLocks noGrp="1"/>
          </p:cNvSpPr>
          <p:nvPr>
            <p:ph type="body" idx="3"/>
          </p:nvPr>
        </p:nvSpPr>
        <p:spPr>
          <a:xfrm>
            <a:off x="517300" y="1810750"/>
            <a:ext cx="3253386" cy="4271963"/>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chemeClr val="dk1"/>
              </a:buClr>
              <a:buSzPts val="1800"/>
              <a:buFont typeface="Avenir Next For Intuit"/>
              <a:buNone/>
              <a:defRPr sz="1800"/>
            </a:lvl1pPr>
            <a:lvl2pPr marL="914400" lvl="1" indent="-228600" algn="l">
              <a:lnSpc>
                <a:spcPct val="95000"/>
              </a:lnSpc>
              <a:spcBef>
                <a:spcPts val="400"/>
              </a:spcBef>
              <a:spcAft>
                <a:spcPts val="0"/>
              </a:spcAft>
              <a:buClr>
                <a:schemeClr val="dk1"/>
              </a:buClr>
              <a:buSzPts val="1620"/>
              <a:buFont typeface="Arial"/>
              <a:buNone/>
              <a:defRPr sz="1800"/>
            </a:lvl2pPr>
            <a:lvl3pPr marL="1371600" lvl="2" indent="-320039" algn="l">
              <a:lnSpc>
                <a:spcPct val="95000"/>
              </a:lnSpc>
              <a:spcBef>
                <a:spcPts val="400"/>
              </a:spcBef>
              <a:spcAft>
                <a:spcPts val="0"/>
              </a:spcAft>
              <a:buClr>
                <a:schemeClr val="dk1"/>
              </a:buClr>
              <a:buSzPts val="1440"/>
              <a:buChar char="•"/>
              <a:defRPr sz="1600"/>
            </a:lvl3pPr>
            <a:lvl4pPr marL="1828800" lvl="3" indent="-330200" algn="l">
              <a:lnSpc>
                <a:spcPct val="95000"/>
              </a:lnSpc>
              <a:spcBef>
                <a:spcPts val="400"/>
              </a:spcBef>
              <a:spcAft>
                <a:spcPts val="0"/>
              </a:spcAft>
              <a:buClr>
                <a:schemeClr val="dk1"/>
              </a:buClr>
              <a:buSzPts val="1600"/>
              <a:buChar char="–"/>
              <a:defRPr sz="1600"/>
            </a:lvl4pPr>
            <a:lvl5pPr marL="2286000" lvl="4" indent="-228600" algn="l">
              <a:lnSpc>
                <a:spcPct val="95000"/>
              </a:lnSpc>
              <a:spcBef>
                <a:spcPts val="400"/>
              </a:spcBef>
              <a:spcAft>
                <a:spcPts val="0"/>
              </a:spcAft>
              <a:buSzPts val="1260"/>
              <a:buFont typeface="Avenir Next For Intuit"/>
              <a:buNone/>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5" name="Google Shape;75;p18"/>
          <p:cNvSpPr txBox="1">
            <a:spLocks noGrp="1"/>
          </p:cNvSpPr>
          <p:nvPr>
            <p:ph type="body" idx="4"/>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6" name="Google Shape;76;p18"/>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sual">
  <p:cSld name="Visual">
    <p:spTree>
      <p:nvGrpSpPr>
        <p:cNvPr id="1" name="Shape 77"/>
        <p:cNvGrpSpPr/>
        <p:nvPr/>
      </p:nvGrpSpPr>
      <p:grpSpPr>
        <a:xfrm>
          <a:off x="0" y="0"/>
          <a:ext cx="0" cy="0"/>
          <a:chOff x="0" y="0"/>
          <a:chExt cx="0" cy="0"/>
        </a:xfrm>
      </p:grpSpPr>
      <p:sp>
        <p:nvSpPr>
          <p:cNvPr id="78" name="Google Shape;78;p19"/>
          <p:cNvSpPr txBox="1">
            <a:spLocks noGrp="1"/>
          </p:cNvSpPr>
          <p:nvPr>
            <p:ph type="body" idx="1"/>
          </p:nvPr>
        </p:nvSpPr>
        <p:spPr>
          <a:xfrm>
            <a:off x="597381" y="1905002"/>
            <a:ext cx="1097280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D1D3D5"/>
              </a:buClr>
              <a:buSzPts val="2000"/>
              <a:buFont typeface="Avenir Next For Intuit"/>
              <a:buNone/>
              <a:defRPr sz="2000" b="1">
                <a:solidFill>
                  <a:srgbClr val="D1D3D5"/>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chemeClr val="dk1"/>
              </a:buClr>
              <a:buSzPts val="1710"/>
              <a:buChar char="•"/>
              <a:defRPr sz="1900"/>
            </a:lvl3pPr>
            <a:lvl4pPr marL="1828800" lvl="3" indent="-349250" algn="l">
              <a:lnSpc>
                <a:spcPct val="95000"/>
              </a:lnSpc>
              <a:spcBef>
                <a:spcPts val="400"/>
              </a:spcBef>
              <a:spcAft>
                <a:spcPts val="0"/>
              </a:spcAft>
              <a:buClr>
                <a:schemeClr val="dk1"/>
              </a:buClr>
              <a:buSzPts val="1900"/>
              <a:buChar char="–"/>
              <a:defRPr sz="1900"/>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79" name="Google Shape;79;p19"/>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Visual">
  <p:cSld name="Subtitle Visual">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597381" y="1905002"/>
            <a:ext cx="10972801" cy="41783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D1D3D5"/>
              </a:buClr>
              <a:buSzPts val="2000"/>
              <a:buFont typeface="Avenir Next For Intuit"/>
              <a:buNone/>
              <a:defRPr sz="2000" b="1">
                <a:solidFill>
                  <a:srgbClr val="D1D3D5"/>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chemeClr val="dk1"/>
              </a:buClr>
              <a:buSzPts val="1710"/>
              <a:buChar char="•"/>
              <a:defRPr sz="1900"/>
            </a:lvl3pPr>
            <a:lvl4pPr marL="1828800" lvl="3" indent="-349250" algn="l">
              <a:lnSpc>
                <a:spcPct val="95000"/>
              </a:lnSpc>
              <a:spcBef>
                <a:spcPts val="400"/>
              </a:spcBef>
              <a:spcAft>
                <a:spcPts val="0"/>
              </a:spcAft>
              <a:buClr>
                <a:schemeClr val="dk1"/>
              </a:buClr>
              <a:buSzPts val="1900"/>
              <a:buChar char="–"/>
              <a:defRPr sz="1900"/>
            </a:lvl4pPr>
            <a:lvl5pPr marL="2286000" lvl="4" indent="-228600" algn="l">
              <a:lnSpc>
                <a:spcPct val="95000"/>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82" name="Google Shape;82;p20"/>
          <p:cNvSpPr txBox="1">
            <a:spLocks noGrp="1"/>
          </p:cNvSpPr>
          <p:nvPr>
            <p:ph type="body" idx="2"/>
          </p:nvPr>
        </p:nvSpPr>
        <p:spPr>
          <a:xfrm>
            <a:off x="501173" y="787384"/>
            <a:ext cx="11105416" cy="457200"/>
          </a:xfrm>
          <a:prstGeom prst="rect">
            <a:avLst/>
          </a:prstGeom>
          <a:noFill/>
          <a:ln>
            <a:noFill/>
          </a:ln>
        </p:spPr>
        <p:txBody>
          <a:bodyPr spcFirstLastPara="1" wrap="square" lIns="91400" tIns="45700" rIns="91400" bIns="45700" anchor="t" anchorCtr="0"/>
          <a:lstStyle>
            <a:lvl1pPr marL="457200" lvl="0" indent="-228600" algn="l">
              <a:lnSpc>
                <a:spcPct val="95000"/>
              </a:lnSpc>
              <a:spcBef>
                <a:spcPts val="1800"/>
              </a:spcBef>
              <a:spcAft>
                <a:spcPts val="0"/>
              </a:spcAft>
              <a:buClr>
                <a:srgbClr val="595959"/>
              </a:buClr>
              <a:buSzPts val="2000"/>
              <a:buFont typeface="Avenir Next For Intuit"/>
              <a:buNone/>
              <a:defRPr sz="2000" b="0" i="0">
                <a:solidFill>
                  <a:srgbClr val="595959"/>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83" name="Google Shape;83;p20"/>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lvl="0" algn="l">
              <a:lnSpc>
                <a:spcPct val="95000"/>
              </a:lnSpc>
              <a:spcBef>
                <a:spcPts val="0"/>
              </a:spcBef>
              <a:spcAft>
                <a:spcPts val="0"/>
              </a:spcAft>
              <a:buClr>
                <a:schemeClr val="accent1"/>
              </a:buClr>
              <a:buSzPts val="3000"/>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8">
            <a:alphaModFix/>
          </a:blip>
          <a:srcRect/>
          <a:stretch/>
        </p:blipFill>
        <p:spPr>
          <a:xfrm>
            <a:off x="1588" y="1594"/>
            <a:ext cx="1588" cy="1587"/>
          </a:xfrm>
          <a:prstGeom prst="rect">
            <a:avLst/>
          </a:prstGeom>
          <a:noFill/>
          <a:ln>
            <a:noFill/>
          </a:ln>
        </p:spPr>
      </p:pic>
      <p:pic>
        <p:nvPicPr>
          <p:cNvPr id="11" name="Google Shape;11;p1" descr="Intuit_2016_RGB.eps"/>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16603" y="6364952"/>
            <a:ext cx="740752" cy="363736"/>
          </a:xfrm>
          <a:prstGeom prst="rect">
            <a:avLst/>
          </a:prstGeom>
          <a:noFill/>
          <a:ln>
            <a:noFill/>
          </a:ln>
        </p:spPr>
      </p:pic>
      <p:sp>
        <p:nvSpPr>
          <p:cNvPr id="12" name="Google Shape;12;p1"/>
          <p:cNvSpPr txBox="1"/>
          <p:nvPr/>
        </p:nvSpPr>
        <p:spPr>
          <a:xfrm>
            <a:off x="11392636" y="6472377"/>
            <a:ext cx="358507" cy="187367"/>
          </a:xfrm>
          <a:prstGeom prst="rect">
            <a:avLst/>
          </a:prstGeom>
          <a:noFill/>
          <a:ln>
            <a:noFill/>
          </a:ln>
        </p:spPr>
        <p:txBody>
          <a:bodyPr spcFirstLastPara="1" wrap="square" lIns="91400" tIns="45700" rIns="91400" bIns="45700" anchor="ctr" anchorCtr="0">
            <a:noAutofit/>
          </a:bodyPr>
          <a:lstStyle/>
          <a:p>
            <a:pPr marL="0" marR="0" lvl="0" indent="0" algn="l" rtl="0">
              <a:spcBef>
                <a:spcPts val="0"/>
              </a:spcBef>
              <a:spcAft>
                <a:spcPts val="0"/>
              </a:spcAft>
              <a:buNone/>
            </a:pPr>
            <a:fld id="{00000000-1234-1234-1234-123412341234}" type="slidenum">
              <a:rPr lang="en-US" sz="700" b="1" i="0" u="none" strike="noStrike" cap="none">
                <a:solidFill>
                  <a:schemeClr val="dk1"/>
                </a:solidFill>
                <a:latin typeface="Avenir Next For Intuit"/>
                <a:ea typeface="Avenir Next For Intuit"/>
                <a:cs typeface="Avenir Next For Intuit"/>
                <a:sym typeface="Avenir Next For Intuit"/>
              </a:rPr>
              <a:t>‹#›</a:t>
            </a:fld>
            <a:endParaRPr sz="700" b="1" i="0" u="none" strike="noStrike" cap="none">
              <a:solidFill>
                <a:schemeClr val="dk1"/>
              </a:solidFill>
              <a:latin typeface="Avenir Next For Intuit"/>
              <a:ea typeface="Avenir Next For Intuit"/>
              <a:cs typeface="Avenir Next For Intuit"/>
              <a:sym typeface="Avenir Next For Intuit"/>
            </a:endParaRPr>
          </a:p>
        </p:txBody>
      </p:sp>
      <p:sp>
        <p:nvSpPr>
          <p:cNvPr id="13" name="Google Shape;13;p1"/>
          <p:cNvSpPr txBox="1">
            <a:spLocks noGrp="1"/>
          </p:cNvSpPr>
          <p:nvPr>
            <p:ph type="body" idx="1"/>
          </p:nvPr>
        </p:nvSpPr>
        <p:spPr>
          <a:xfrm>
            <a:off x="501175" y="1828800"/>
            <a:ext cx="11107533" cy="4267200"/>
          </a:xfrm>
          <a:prstGeom prst="rect">
            <a:avLst/>
          </a:prstGeom>
          <a:noFill/>
          <a:ln>
            <a:noFill/>
          </a:ln>
        </p:spPr>
        <p:txBody>
          <a:bodyPr spcFirstLastPara="1" wrap="square" lIns="91400" tIns="45700" rIns="91400" bIns="45700" anchor="t" anchorCtr="0"/>
          <a:lstStyle>
            <a:lvl1pPr marL="457200" marR="0" lvl="0" indent="-228600" algn="l" rtl="0">
              <a:lnSpc>
                <a:spcPct val="95000"/>
              </a:lnSpc>
              <a:spcBef>
                <a:spcPts val="1800"/>
              </a:spcBef>
              <a:spcAft>
                <a:spcPts val="0"/>
              </a:spcAft>
              <a:buClr>
                <a:schemeClr val="dk1"/>
              </a:buClr>
              <a:buSzPts val="2600"/>
              <a:buFont typeface="Avenir Next For Intuit"/>
              <a:buNone/>
              <a:defRPr sz="2600"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rtl="0">
              <a:lnSpc>
                <a:spcPct val="95000"/>
              </a:lnSpc>
              <a:spcBef>
                <a:spcPts val="400"/>
              </a:spcBef>
              <a:spcAft>
                <a:spcPts val="0"/>
              </a:spcAft>
              <a:buClr>
                <a:schemeClr val="dk1"/>
              </a:buClr>
              <a:buSzPts val="2340"/>
              <a:buFont typeface="Avenir Next For Intuit"/>
              <a:buNone/>
              <a:defRPr sz="2600" b="0" i="0" u="none" strike="noStrike" cap="none">
                <a:solidFill>
                  <a:schemeClr val="dk1"/>
                </a:solidFill>
                <a:latin typeface="Avenir Next For Intuit"/>
                <a:ea typeface="Avenir Next For Intuit"/>
                <a:cs typeface="Avenir Next For Intuit"/>
                <a:sym typeface="Avenir Next For Intuit"/>
              </a:defRPr>
            </a:lvl2pPr>
            <a:lvl3pPr marL="1371600" marR="0" lvl="2" indent="-354330" algn="l" rtl="0">
              <a:lnSpc>
                <a:spcPct val="95000"/>
              </a:lnSpc>
              <a:spcBef>
                <a:spcPts val="400"/>
              </a:spcBef>
              <a:spcAft>
                <a:spcPts val="0"/>
              </a:spcAft>
              <a:buClr>
                <a:schemeClr val="dk1"/>
              </a:buClr>
              <a:buSzPts val="1980"/>
              <a:buFont typeface="Arial"/>
              <a:buChar char="•"/>
              <a:defRPr sz="2200" b="0" i="0" u="none" strike="noStrike" cap="none">
                <a:solidFill>
                  <a:schemeClr val="dk1"/>
                </a:solidFill>
                <a:latin typeface="Avenir Next For Intuit"/>
                <a:ea typeface="Avenir Next For Intuit"/>
                <a:cs typeface="Avenir Next For Intuit"/>
                <a:sym typeface="Avenir Next For Intuit"/>
              </a:defRPr>
            </a:lvl3pPr>
            <a:lvl4pPr marL="1828800" marR="0" lvl="3" indent="-355600" algn="l" rtl="0">
              <a:lnSpc>
                <a:spcPct val="95000"/>
              </a:lnSpc>
              <a:spcBef>
                <a:spcPts val="400"/>
              </a:spcBef>
              <a:spcAft>
                <a:spcPts val="0"/>
              </a:spcAft>
              <a:buClr>
                <a:schemeClr val="dk1"/>
              </a:buClr>
              <a:buSzPts val="2000"/>
              <a:buFont typeface="Merriweather Sans"/>
              <a:buChar char="–"/>
              <a:defRPr sz="20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rtl="0">
              <a:lnSpc>
                <a:spcPct val="95000"/>
              </a:lnSpc>
              <a:spcBef>
                <a:spcPts val="400"/>
              </a:spcBef>
              <a:spcAft>
                <a:spcPts val="0"/>
              </a:spcAft>
              <a:buClr>
                <a:schemeClr val="dk1"/>
              </a:buClr>
              <a:buSzPts val="144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14" name="Google Shape;14;p1"/>
          <p:cNvSpPr txBox="1">
            <a:spLocks noGrp="1"/>
          </p:cNvSpPr>
          <p:nvPr>
            <p:ph type="title"/>
          </p:nvPr>
        </p:nvSpPr>
        <p:spPr>
          <a:xfrm>
            <a:off x="501174" y="314477"/>
            <a:ext cx="11105418" cy="546731"/>
          </a:xfrm>
          <a:prstGeom prst="rect">
            <a:avLst/>
          </a:prstGeom>
          <a:noFill/>
          <a:ln>
            <a:noFill/>
          </a:ln>
        </p:spPr>
        <p:txBody>
          <a:bodyPr spcFirstLastPara="1" wrap="square" lIns="91400" tIns="45700" rIns="91400" bIns="45700" anchor="t" anchorCtr="0"/>
          <a:lstStyle>
            <a:lvl1pPr marR="0" lvl="0" algn="l" rtl="0">
              <a:lnSpc>
                <a:spcPct val="95000"/>
              </a:lnSpc>
              <a:spcBef>
                <a:spcPts val="0"/>
              </a:spcBef>
              <a:spcAft>
                <a:spcPts val="0"/>
              </a:spcAft>
              <a:buClr>
                <a:schemeClr val="accent1"/>
              </a:buClr>
              <a:buSzPts val="3000"/>
              <a:buFont typeface="Avenir Next For Intuit"/>
              <a:buNone/>
              <a:defRPr sz="3000" b="1" i="0" u="none" strike="noStrike" cap="none">
                <a:solidFill>
                  <a:schemeClr val="accen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4203" r:id="rId15"/>
    <p:sldLayoutId id="214748420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7" descr="Intuit_2016_RGB.ep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516612" y="6364952"/>
            <a:ext cx="740752" cy="363736"/>
          </a:xfrm>
          <a:prstGeom prst="rect">
            <a:avLst/>
          </a:prstGeom>
          <a:noFill/>
          <a:ln>
            <a:noFill/>
          </a:ln>
        </p:spPr>
      </p:pic>
      <p:sp>
        <p:nvSpPr>
          <p:cNvPr id="105" name="Google Shape;105;p27"/>
          <p:cNvSpPr txBox="1"/>
          <p:nvPr/>
        </p:nvSpPr>
        <p:spPr>
          <a:xfrm>
            <a:off x="11392636" y="6472395"/>
            <a:ext cx="358507" cy="187367"/>
          </a:xfrm>
          <a:prstGeom prst="rect">
            <a:avLst/>
          </a:prstGeom>
          <a:noFill/>
          <a:ln>
            <a:noFill/>
          </a:ln>
        </p:spPr>
        <p:txBody>
          <a:bodyPr spcFirstLastPara="1" wrap="square" lIns="91400" tIns="45675" rIns="91400" bIns="45675" anchor="ctr" anchorCtr="0">
            <a:noAutofit/>
          </a:bodyPr>
          <a:lstStyle/>
          <a:p>
            <a:pPr marL="0" marR="0" lvl="0" indent="0" algn="l" rtl="0">
              <a:spcBef>
                <a:spcPts val="0"/>
              </a:spcBef>
              <a:spcAft>
                <a:spcPts val="0"/>
              </a:spcAft>
              <a:buNone/>
            </a:pPr>
            <a:fld id="{00000000-1234-1234-1234-123412341234}" type="slidenum">
              <a:rPr lang="en-US" sz="700" b="1" i="0" cap="none">
                <a:solidFill>
                  <a:schemeClr val="dk1"/>
                </a:solidFill>
                <a:latin typeface="Avenir Next For Intuit"/>
                <a:ea typeface="Avenir Next For Intuit"/>
                <a:cs typeface="Avenir Next For Intuit"/>
                <a:sym typeface="Avenir Next For Intuit"/>
              </a:rPr>
              <a:t>‹#›</a:t>
            </a:fld>
            <a:endParaRPr sz="700" b="1" i="0" cap="none">
              <a:solidFill>
                <a:schemeClr val="dk1"/>
              </a:solidFill>
              <a:latin typeface="Avenir Next For Intuit"/>
              <a:ea typeface="Avenir Next For Intuit"/>
              <a:cs typeface="Avenir Next For Intuit"/>
              <a:sym typeface="Avenir Next For Intuit"/>
            </a:endParaRPr>
          </a:p>
        </p:txBody>
      </p:sp>
      <p:sp>
        <p:nvSpPr>
          <p:cNvPr id="106" name="Google Shape;106;p27"/>
          <p:cNvSpPr txBox="1">
            <a:spLocks noGrp="1"/>
          </p:cNvSpPr>
          <p:nvPr>
            <p:ph type="body" idx="1"/>
          </p:nvPr>
        </p:nvSpPr>
        <p:spPr>
          <a:xfrm>
            <a:off x="501175" y="1828800"/>
            <a:ext cx="11107533" cy="4267200"/>
          </a:xfrm>
          <a:prstGeom prst="rect">
            <a:avLst/>
          </a:prstGeom>
          <a:noFill/>
          <a:ln>
            <a:noFill/>
          </a:ln>
        </p:spPr>
        <p:txBody>
          <a:bodyPr spcFirstLastPara="1" wrap="square" lIns="91400" tIns="45700" rIns="91400" bIns="45700" anchor="t" anchorCtr="0"/>
          <a:lstStyle>
            <a:lvl1pPr marL="457200" marR="0" lvl="0" indent="-228600" algn="l" rtl="0">
              <a:lnSpc>
                <a:spcPct val="95000"/>
              </a:lnSpc>
              <a:spcBef>
                <a:spcPts val="1799"/>
              </a:spcBef>
              <a:spcAft>
                <a:spcPts val="0"/>
              </a:spcAft>
              <a:buClr>
                <a:schemeClr val="dk1"/>
              </a:buClr>
              <a:buSzPts val="2599"/>
              <a:buFont typeface="Avenir Next For Intuit"/>
              <a:buNone/>
              <a:defRPr sz="2599"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rtl="0">
              <a:lnSpc>
                <a:spcPct val="95000"/>
              </a:lnSpc>
              <a:spcBef>
                <a:spcPts val="400"/>
              </a:spcBef>
              <a:spcAft>
                <a:spcPts val="0"/>
              </a:spcAft>
              <a:buClr>
                <a:schemeClr val="dk1"/>
              </a:buClr>
              <a:buSzPts val="2339"/>
              <a:buFont typeface="Avenir Next For Intuit"/>
              <a:buNone/>
              <a:defRPr sz="2599" b="0" i="0" u="none" strike="noStrike" cap="none">
                <a:solidFill>
                  <a:schemeClr val="dk1"/>
                </a:solidFill>
                <a:latin typeface="Avenir Next For Intuit"/>
                <a:ea typeface="Avenir Next For Intuit"/>
                <a:cs typeface="Avenir Next For Intuit"/>
                <a:sym typeface="Avenir Next For Intuit"/>
              </a:defRPr>
            </a:lvl2pPr>
            <a:lvl3pPr marL="1371600" marR="0" lvl="2" indent="-354272" algn="l" rtl="0">
              <a:lnSpc>
                <a:spcPct val="95000"/>
              </a:lnSpc>
              <a:spcBef>
                <a:spcPts val="400"/>
              </a:spcBef>
              <a:spcAft>
                <a:spcPts val="0"/>
              </a:spcAft>
              <a:buClr>
                <a:schemeClr val="dk1"/>
              </a:buClr>
              <a:buSzPts val="1979"/>
              <a:buFont typeface="Arial"/>
              <a:buChar char="•"/>
              <a:defRPr sz="2199" b="0" i="0" u="none" strike="noStrike" cap="none">
                <a:solidFill>
                  <a:schemeClr val="dk1"/>
                </a:solidFill>
                <a:latin typeface="Avenir Next For Intuit"/>
                <a:ea typeface="Avenir Next For Intuit"/>
                <a:cs typeface="Avenir Next For Intuit"/>
                <a:sym typeface="Avenir Next For Intuit"/>
              </a:defRPr>
            </a:lvl3pPr>
            <a:lvl4pPr marL="1828800" marR="0" lvl="3" indent="-355536" algn="l" rtl="0">
              <a:lnSpc>
                <a:spcPct val="95000"/>
              </a:lnSpc>
              <a:spcBef>
                <a:spcPts val="400"/>
              </a:spcBef>
              <a:spcAft>
                <a:spcPts val="0"/>
              </a:spcAft>
              <a:buClr>
                <a:schemeClr val="dk1"/>
              </a:buClr>
              <a:buSzPts val="1999"/>
              <a:buFont typeface="Merriweather Sans"/>
              <a:buChar char="–"/>
              <a:defRPr sz="1999"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rtl="0">
              <a:lnSpc>
                <a:spcPct val="95000"/>
              </a:lnSpc>
              <a:spcBef>
                <a:spcPts val="400"/>
              </a:spcBef>
              <a:spcAft>
                <a:spcPts val="0"/>
              </a:spcAft>
              <a:buClr>
                <a:schemeClr val="dk1"/>
              </a:buClr>
              <a:buSzPts val="1440"/>
              <a:buFont typeface="Avenir Next For Intuit"/>
              <a:buNone/>
              <a:defRPr sz="1600" b="0" i="0" u="none" strike="noStrike" cap="none">
                <a:solidFill>
                  <a:schemeClr val="dk1"/>
                </a:solidFill>
                <a:latin typeface="Avenir Next For Intuit"/>
                <a:ea typeface="Avenir Next For Intuit"/>
                <a:cs typeface="Avenir Next For Intuit"/>
                <a:sym typeface="Avenir Next For Intuit"/>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107" name="Google Shape;107;p27"/>
          <p:cNvSpPr txBox="1">
            <a:spLocks noGrp="1"/>
          </p:cNvSpPr>
          <p:nvPr>
            <p:ph type="title"/>
          </p:nvPr>
        </p:nvSpPr>
        <p:spPr>
          <a:xfrm>
            <a:off x="501174" y="314495"/>
            <a:ext cx="11105418" cy="546731"/>
          </a:xfrm>
          <a:prstGeom prst="rect">
            <a:avLst/>
          </a:prstGeom>
          <a:noFill/>
          <a:ln>
            <a:noFill/>
          </a:ln>
        </p:spPr>
        <p:txBody>
          <a:bodyPr spcFirstLastPara="1" wrap="square" lIns="91400" tIns="45700" rIns="91400" bIns="45700" anchor="t" anchorCtr="0"/>
          <a:lstStyle>
            <a:lvl1pPr marR="0" lvl="0" algn="l" rtl="0">
              <a:lnSpc>
                <a:spcPct val="95000"/>
              </a:lnSpc>
              <a:spcBef>
                <a:spcPts val="0"/>
              </a:spcBef>
              <a:spcAft>
                <a:spcPts val="0"/>
              </a:spcAft>
              <a:buClr>
                <a:schemeClr val="accent1"/>
              </a:buClr>
              <a:buSzPts val="2999"/>
              <a:buFont typeface="Avenir Next For Intuit"/>
              <a:buNone/>
              <a:defRPr sz="2999" b="1" i="0" u="none" strike="noStrike" cap="none">
                <a:solidFill>
                  <a:schemeClr val="accen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82"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7" r:id="rId20"/>
    <p:sldLayoutId id="2147484204" r:id="rId21"/>
    <p:sldLayoutId id="2147484206" r:id="rId22"/>
    <p:sldLayoutId id="214748420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89"/>
          <p:cNvSpPr/>
          <p:nvPr/>
        </p:nvSpPr>
        <p:spPr>
          <a:xfrm>
            <a:off x="1588" y="1593"/>
            <a:ext cx="1588" cy="1587"/>
          </a:xfrm>
          <a:prstGeom prst="rect">
            <a:avLst/>
          </a:prstGeom>
          <a:solidFill>
            <a:srgbClr val="FFFFFF"/>
          </a:solidFill>
          <a:ln>
            <a:noFill/>
          </a:ln>
        </p:spPr>
      </p:sp>
      <p:pic>
        <p:nvPicPr>
          <p:cNvPr id="348" name="Google Shape;348;p89" descr="Intuit_2016_RGB.eps"/>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16603" y="6364952"/>
            <a:ext cx="740559" cy="363736"/>
          </a:xfrm>
          <a:prstGeom prst="rect">
            <a:avLst/>
          </a:prstGeom>
          <a:noFill/>
          <a:ln>
            <a:noFill/>
          </a:ln>
        </p:spPr>
      </p:pic>
      <p:sp>
        <p:nvSpPr>
          <p:cNvPr id="350" name="Google Shape;350;p89"/>
          <p:cNvSpPr txBox="1"/>
          <p:nvPr/>
        </p:nvSpPr>
        <p:spPr>
          <a:xfrm>
            <a:off x="11392636" y="6472378"/>
            <a:ext cx="358507" cy="187367"/>
          </a:xfrm>
          <a:prstGeom prst="rect">
            <a:avLst/>
          </a:prstGeom>
          <a:noFill/>
          <a:ln>
            <a:noFill/>
          </a:ln>
        </p:spPr>
        <p:txBody>
          <a:bodyPr spcFirstLastPara="1" wrap="square" lIns="91375" tIns="45675" rIns="91375" bIns="45675" anchor="ctr" anchorCtr="0">
            <a:noAutofit/>
          </a:bodyPr>
          <a:lstStyle/>
          <a:p>
            <a:pPr marL="0" marR="0" lvl="0" indent="0" algn="l" rtl="0">
              <a:spcBef>
                <a:spcPts val="0"/>
              </a:spcBef>
              <a:spcAft>
                <a:spcPts val="0"/>
              </a:spcAft>
              <a:buClr>
                <a:schemeClr val="dk1"/>
              </a:buClr>
              <a:buSzPts val="667"/>
              <a:buFont typeface="Avenir Next For Intuit"/>
              <a:buNone/>
            </a:pPr>
            <a:fld id="{00000000-1234-1234-1234-123412341234}" type="slidenum">
              <a:rPr lang="en-US" sz="667" b="1" i="0" u="none" strike="noStrike" cap="none">
                <a:solidFill>
                  <a:schemeClr val="dk1"/>
                </a:solidFill>
                <a:latin typeface="Avenir Next For Intuit"/>
                <a:ea typeface="Avenir Next For Intuit"/>
                <a:cs typeface="Avenir Next For Intuit"/>
                <a:sym typeface="Avenir Next For Intuit"/>
              </a:rPr>
              <a:t>‹#›</a:t>
            </a:fld>
            <a:endParaRPr sz="667" b="1" i="0" u="none" strike="noStrike" cap="none">
              <a:solidFill>
                <a:schemeClr val="dk1"/>
              </a:solidFill>
              <a:latin typeface="Avenir Next For Intuit"/>
              <a:ea typeface="Avenir Next For Intuit"/>
              <a:cs typeface="Avenir Next For Intuit"/>
              <a:sym typeface="Avenir Next For Intuit"/>
            </a:endParaRPr>
          </a:p>
        </p:txBody>
      </p:sp>
      <p:sp>
        <p:nvSpPr>
          <p:cNvPr id="351" name="Google Shape;351;p89"/>
          <p:cNvSpPr txBox="1">
            <a:spLocks noGrp="1"/>
          </p:cNvSpPr>
          <p:nvPr>
            <p:ph type="body" idx="1"/>
          </p:nvPr>
        </p:nvSpPr>
        <p:spPr>
          <a:xfrm>
            <a:off x="501175" y="1828800"/>
            <a:ext cx="11107533" cy="4267200"/>
          </a:xfrm>
          <a:prstGeom prst="rect">
            <a:avLst/>
          </a:prstGeom>
          <a:noFill/>
          <a:ln>
            <a:noFill/>
          </a:ln>
        </p:spPr>
        <p:txBody>
          <a:bodyPr spcFirstLastPara="1" wrap="square" lIns="68550" tIns="34275" rIns="68550" bIns="34275" anchor="t" anchorCtr="0"/>
          <a:lstStyle>
            <a:lvl1pPr marL="457200" marR="0" lvl="0" indent="-228600" algn="l" rtl="0">
              <a:lnSpc>
                <a:spcPct val="95000"/>
              </a:lnSpc>
              <a:spcBef>
                <a:spcPts val="1400"/>
              </a:spcBef>
              <a:spcAft>
                <a:spcPts val="0"/>
              </a:spcAft>
              <a:buClr>
                <a:schemeClr val="dk1"/>
              </a:buClr>
              <a:buSzPts val="2000"/>
              <a:buFont typeface="Avenir Next For Intuit"/>
              <a:buNone/>
              <a:defRPr sz="2000" b="1" i="0" u="none" strike="noStrike" cap="none">
                <a:solidFill>
                  <a:schemeClr val="dk1"/>
                </a:solidFill>
                <a:latin typeface="Avenir Next For Intuit"/>
                <a:ea typeface="Avenir Next For Intuit"/>
                <a:cs typeface="Avenir Next For Intuit"/>
                <a:sym typeface="Avenir Next For Intuit"/>
              </a:defRPr>
            </a:lvl1pPr>
            <a:lvl2pPr marL="914400" marR="0" lvl="1" indent="-228600" algn="l" rtl="0">
              <a:lnSpc>
                <a:spcPct val="95000"/>
              </a:lnSpc>
              <a:spcBef>
                <a:spcPts val="300"/>
              </a:spcBef>
              <a:spcAft>
                <a:spcPts val="0"/>
              </a:spcAft>
              <a:buClr>
                <a:schemeClr val="dk1"/>
              </a:buClr>
              <a:buSzPts val="1800"/>
              <a:buFont typeface="Avenir Next For Intuit"/>
              <a:buNone/>
              <a:defRPr sz="2000" b="0" i="0" u="none" strike="noStrike" cap="none">
                <a:solidFill>
                  <a:schemeClr val="dk1"/>
                </a:solidFill>
                <a:latin typeface="Avenir Next For Intuit"/>
                <a:ea typeface="Avenir Next For Intuit"/>
                <a:cs typeface="Avenir Next For Intuit"/>
                <a:sym typeface="Avenir Next For Intuit"/>
              </a:defRPr>
            </a:lvl2pPr>
            <a:lvl3pPr marL="1371600" marR="0" lvl="2" indent="-323850" algn="l" rtl="0">
              <a:lnSpc>
                <a:spcPct val="95000"/>
              </a:lnSpc>
              <a:spcBef>
                <a:spcPts val="300"/>
              </a:spcBef>
              <a:spcAft>
                <a:spcPts val="0"/>
              </a:spcAft>
              <a:buClr>
                <a:schemeClr val="dk1"/>
              </a:buClr>
              <a:buSzPts val="1500"/>
              <a:buFont typeface="Arial"/>
              <a:buChar char="•"/>
              <a:defRPr sz="1700" b="0" i="0" u="none" strike="noStrike" cap="none">
                <a:solidFill>
                  <a:schemeClr val="dk1"/>
                </a:solidFill>
                <a:latin typeface="Avenir Next For Intuit"/>
                <a:ea typeface="Avenir Next For Intuit"/>
                <a:cs typeface="Avenir Next For Intuit"/>
                <a:sym typeface="Avenir Next For Intuit"/>
              </a:defRPr>
            </a:lvl3pPr>
            <a:lvl4pPr marL="1828800" marR="0" lvl="3" indent="-323850" algn="l" rtl="0">
              <a:lnSpc>
                <a:spcPct val="95000"/>
              </a:lnSpc>
              <a:spcBef>
                <a:spcPts val="300"/>
              </a:spcBef>
              <a:spcAft>
                <a:spcPts val="0"/>
              </a:spcAft>
              <a:buClr>
                <a:schemeClr val="dk1"/>
              </a:buClr>
              <a:buSzPts val="1500"/>
              <a:buFont typeface="Merriweather Sans"/>
              <a:buChar char="–"/>
              <a:defRPr sz="1500" b="0" i="0" u="none" strike="noStrike" cap="none">
                <a:solidFill>
                  <a:schemeClr val="dk1"/>
                </a:solidFill>
                <a:latin typeface="Avenir Next For Intuit"/>
                <a:ea typeface="Avenir Next For Intuit"/>
                <a:cs typeface="Avenir Next For Intuit"/>
                <a:sym typeface="Avenir Next For Intuit"/>
              </a:defRPr>
            </a:lvl4pPr>
            <a:lvl5pPr marL="2286000" marR="0" lvl="4" indent="-228600" algn="l" rtl="0">
              <a:lnSpc>
                <a:spcPct val="95000"/>
              </a:lnSpc>
              <a:spcBef>
                <a:spcPts val="300"/>
              </a:spcBef>
              <a:spcAft>
                <a:spcPts val="0"/>
              </a:spcAft>
              <a:buClr>
                <a:schemeClr val="dk1"/>
              </a:buClr>
              <a:buSzPts val="1100"/>
              <a:buFont typeface="Avenir Next For Intuit"/>
              <a:buNone/>
              <a:defRPr sz="1200" b="0" i="0" u="none" strike="noStrike" cap="none">
                <a:solidFill>
                  <a:schemeClr val="dk1"/>
                </a:solidFill>
                <a:latin typeface="Avenir Next For Intuit"/>
                <a:ea typeface="Avenir Next For Intuit"/>
                <a:cs typeface="Avenir Next For Intuit"/>
                <a:sym typeface="Avenir Next For Intuit"/>
              </a:defRPr>
            </a:lvl5pPr>
            <a:lvl6pPr marL="2743200" marR="0" lvl="5" indent="-304800" algn="l" rtl="0">
              <a:lnSpc>
                <a:spcPct val="95000"/>
              </a:lnSpc>
              <a:spcBef>
                <a:spcPts val="300"/>
              </a:spcBef>
              <a:spcAft>
                <a:spcPts val="0"/>
              </a:spcAft>
              <a:buClr>
                <a:schemeClr val="dk1"/>
              </a:buClr>
              <a:buSzPts val="1200"/>
              <a:buFont typeface="Arial"/>
              <a:buChar char="•"/>
              <a:defRPr sz="1200" b="0" i="0" u="none" strike="noStrike" cap="none">
                <a:solidFill>
                  <a:schemeClr val="dk1"/>
                </a:solidFill>
                <a:latin typeface="Avenir Next For Intuit"/>
                <a:ea typeface="Avenir Next For Intuit"/>
                <a:cs typeface="Avenir Next For Intuit"/>
                <a:sym typeface="Avenir Next For Intuit"/>
              </a:defRPr>
            </a:lvl6pPr>
            <a:lvl7pPr marL="3200400" marR="0" lvl="6" indent="-304800" algn="l" rtl="0">
              <a:lnSpc>
                <a:spcPct val="95000"/>
              </a:lnSpc>
              <a:spcBef>
                <a:spcPts val="300"/>
              </a:spcBef>
              <a:spcAft>
                <a:spcPts val="0"/>
              </a:spcAft>
              <a:buClr>
                <a:schemeClr val="dk1"/>
              </a:buClr>
              <a:buSzPts val="1200"/>
              <a:buFont typeface="Arial"/>
              <a:buChar char="•"/>
              <a:defRPr sz="1200" b="0" i="0" u="none" strike="noStrike" cap="none">
                <a:solidFill>
                  <a:schemeClr val="dk1"/>
                </a:solidFill>
                <a:latin typeface="Avenir Next For Intuit"/>
                <a:ea typeface="Avenir Next For Intuit"/>
                <a:cs typeface="Avenir Next For Intuit"/>
                <a:sym typeface="Avenir Next For Intuit"/>
              </a:defRPr>
            </a:lvl7pPr>
            <a:lvl8pPr marL="3657600" marR="0" lvl="7" indent="-304800" algn="l" rtl="0">
              <a:lnSpc>
                <a:spcPct val="95000"/>
              </a:lnSpc>
              <a:spcBef>
                <a:spcPts val="300"/>
              </a:spcBef>
              <a:spcAft>
                <a:spcPts val="0"/>
              </a:spcAft>
              <a:buClr>
                <a:schemeClr val="dk1"/>
              </a:buClr>
              <a:buSzPts val="1200"/>
              <a:buFont typeface="Arial"/>
              <a:buChar char="•"/>
              <a:defRPr sz="1200" b="0" i="0" u="none" strike="noStrike" cap="none">
                <a:solidFill>
                  <a:schemeClr val="dk1"/>
                </a:solidFill>
                <a:latin typeface="Avenir Next For Intuit"/>
                <a:ea typeface="Avenir Next For Intuit"/>
                <a:cs typeface="Avenir Next For Intuit"/>
                <a:sym typeface="Avenir Next For Intuit"/>
              </a:defRPr>
            </a:lvl8pPr>
            <a:lvl9pPr marL="4114800" marR="0" lvl="8" indent="-304800" algn="l" rtl="0">
              <a:lnSpc>
                <a:spcPct val="95000"/>
              </a:lnSpc>
              <a:spcBef>
                <a:spcPts val="300"/>
              </a:spcBef>
              <a:spcAft>
                <a:spcPts val="300"/>
              </a:spcAft>
              <a:buClr>
                <a:schemeClr val="dk1"/>
              </a:buClr>
              <a:buSzPts val="1200"/>
              <a:buFont typeface="Arial"/>
              <a:buChar char="•"/>
              <a:defRPr sz="12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352" name="Google Shape;352;p89"/>
          <p:cNvSpPr txBox="1">
            <a:spLocks noGrp="1"/>
          </p:cNvSpPr>
          <p:nvPr>
            <p:ph type="title"/>
          </p:nvPr>
        </p:nvSpPr>
        <p:spPr>
          <a:xfrm>
            <a:off x="501174" y="314477"/>
            <a:ext cx="11105418" cy="546731"/>
          </a:xfrm>
          <a:prstGeom prst="rect">
            <a:avLst/>
          </a:prstGeom>
          <a:noFill/>
          <a:ln>
            <a:noFill/>
          </a:ln>
        </p:spPr>
        <p:txBody>
          <a:bodyPr spcFirstLastPara="1" wrap="square" lIns="68550" tIns="34275" rIns="68550" bIns="34275" anchor="t" anchorCtr="0"/>
          <a:lstStyle>
            <a:lvl1pPr marR="0" lvl="0" algn="l" rtl="0">
              <a:lnSpc>
                <a:spcPct val="95000"/>
              </a:lnSpc>
              <a:spcBef>
                <a:spcPts val="0"/>
              </a:spcBef>
              <a:spcAft>
                <a:spcPts val="0"/>
              </a:spcAft>
              <a:buClr>
                <a:schemeClr val="accent1"/>
              </a:buClr>
              <a:buSzPts val="2300"/>
              <a:buFont typeface="Avenir Next For Intuit"/>
              <a:buNone/>
              <a:defRPr sz="2300" b="1" i="0" u="none" strike="noStrike" cap="none">
                <a:solidFill>
                  <a:schemeClr val="accent1"/>
                </a:solidFill>
                <a:latin typeface="Avenir Next For Intuit"/>
                <a:ea typeface="Avenir Next For Intuit"/>
                <a:cs typeface="Avenir Next For Intuit"/>
                <a:sym typeface="Avenir Next For Intui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3" r:id="rId11"/>
    <p:sldLayoutId id="2147483754" r:id="rId12"/>
    <p:sldLayoutId id="2147483755" r:id="rId13"/>
    <p:sldLayoutId id="2147483756" r:id="rId14"/>
    <p:sldLayoutId id="2147483757" r:id="rId15"/>
    <p:sldLayoutId id="2147483758" r:id="rId16"/>
    <p:sldLayoutId id="21474837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8.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6"/>
          <p:cNvSpPr txBox="1">
            <a:spLocks noGrp="1"/>
          </p:cNvSpPr>
          <p:nvPr>
            <p:ph type="body" idx="1"/>
          </p:nvPr>
        </p:nvSpPr>
        <p:spPr>
          <a:xfrm>
            <a:off x="1438548" y="5014009"/>
            <a:ext cx="7083174" cy="1176193"/>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200"/>
              <a:buFont typeface="Avenir Next For Intuit"/>
              <a:buNone/>
            </a:pPr>
            <a:r>
              <a:rPr lang="en-US" dirty="0"/>
              <a:t>AI Conference SJ 2019</a:t>
            </a:r>
            <a:endParaRPr dirty="0"/>
          </a:p>
          <a:p>
            <a:pPr marL="0" lvl="0" indent="0" algn="l" rtl="0">
              <a:lnSpc>
                <a:spcPct val="95000"/>
              </a:lnSpc>
              <a:spcBef>
                <a:spcPts val="0"/>
              </a:spcBef>
              <a:spcAft>
                <a:spcPts val="0"/>
              </a:spcAft>
              <a:buClr>
                <a:schemeClr val="accent1"/>
              </a:buClr>
              <a:buSzPts val="2200"/>
              <a:buFont typeface="Avenir Next For Intuit"/>
              <a:buNone/>
            </a:pPr>
            <a:r>
              <a:rPr lang="en-US" dirty="0"/>
              <a:t>Michael Radwin</a:t>
            </a:r>
            <a:endParaRPr dirty="0"/>
          </a:p>
          <a:p>
            <a:pPr marL="0" lvl="0" indent="0" algn="l" rtl="0">
              <a:lnSpc>
                <a:spcPct val="95000"/>
              </a:lnSpc>
              <a:spcBef>
                <a:spcPts val="0"/>
              </a:spcBef>
              <a:spcAft>
                <a:spcPts val="0"/>
              </a:spcAft>
              <a:buClr>
                <a:schemeClr val="accent1"/>
              </a:buClr>
              <a:buSzPts val="2200"/>
              <a:buFont typeface="Avenir Next For Intuit"/>
              <a:buNone/>
            </a:pPr>
            <a:r>
              <a:rPr lang="en-US" dirty="0"/>
              <a:t>Vice President, Intuit </a:t>
            </a:r>
            <a:endParaRPr dirty="0"/>
          </a:p>
        </p:txBody>
      </p:sp>
      <p:sp>
        <p:nvSpPr>
          <p:cNvPr id="2364" name="Google Shape;2364;p556"/>
          <p:cNvSpPr txBox="1">
            <a:spLocks noGrp="1"/>
          </p:cNvSpPr>
          <p:nvPr>
            <p:ph type="dt" idx="10"/>
          </p:nvPr>
        </p:nvSpPr>
        <p:spPr>
          <a:xfrm>
            <a:off x="1438548" y="4430578"/>
            <a:ext cx="7083174" cy="335107"/>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US" dirty="0"/>
              <a:t>September 12, 2019 </a:t>
            </a:r>
            <a:endParaRPr dirty="0"/>
          </a:p>
        </p:txBody>
      </p:sp>
      <p:sp>
        <p:nvSpPr>
          <p:cNvPr id="2365" name="Google Shape;2365;p556"/>
          <p:cNvSpPr txBox="1">
            <a:spLocks noGrp="1"/>
          </p:cNvSpPr>
          <p:nvPr>
            <p:ph type="title"/>
          </p:nvPr>
        </p:nvSpPr>
        <p:spPr>
          <a:xfrm>
            <a:off x="1464674" y="1158240"/>
            <a:ext cx="10128068" cy="2647406"/>
          </a:xfrm>
          <a:prstGeom prst="rect">
            <a:avLst/>
          </a:prstGeom>
          <a:noFill/>
          <a:ln>
            <a:noFill/>
          </a:ln>
        </p:spPr>
        <p:txBody>
          <a:bodyPr spcFirstLastPara="1" wrap="square" lIns="91400" tIns="45700" rIns="91400" bIns="45700" anchor="b" anchorCtr="0">
            <a:noAutofit/>
          </a:bodyPr>
          <a:lstStyle/>
          <a:p>
            <a:pPr marL="0" lvl="0" indent="0" algn="l" rtl="0">
              <a:lnSpc>
                <a:spcPct val="95000"/>
              </a:lnSpc>
              <a:spcBef>
                <a:spcPts val="0"/>
              </a:spcBef>
              <a:spcAft>
                <a:spcPts val="0"/>
              </a:spcAft>
              <a:buClr>
                <a:schemeClr val="accent1"/>
              </a:buClr>
              <a:buSzPts val="4400"/>
              <a:buFont typeface="Avenir Next For Intuit"/>
              <a:buNone/>
            </a:pPr>
            <a:br>
              <a:rPr lang="en-US" sz="4400"/>
            </a:br>
            <a:br>
              <a:rPr lang="en-US" sz="4400"/>
            </a:br>
            <a:br>
              <a:rPr lang="en-US" sz="4400"/>
            </a:br>
            <a:r>
              <a:rPr lang="en-US" sz="4400"/>
              <a:t>Data Science + Design Thinking:</a:t>
            </a:r>
            <a:br>
              <a:rPr lang="en-US" sz="4400"/>
            </a:br>
            <a:r>
              <a:rPr lang="en-US" sz="2800"/>
              <a:t>a perfect blend to achieve the best user experience</a:t>
            </a:r>
            <a:br>
              <a:rPr lang="en-US" sz="4400"/>
            </a:br>
            <a:endParaRPr sz="4400" b="0"/>
          </a:p>
        </p:txBody>
      </p:sp>
    </p:spTree>
    <p:extLst>
      <p:ext uri="{BB962C8B-B14F-4D97-AF65-F5344CB8AC3E}">
        <p14:creationId xmlns:p14="http://schemas.microsoft.com/office/powerpoint/2010/main" val="343771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627C64-5CFD-CB42-B5E7-F343620AFC70}"/>
              </a:ext>
            </a:extLst>
          </p:cNvPr>
          <p:cNvGrpSpPr/>
          <p:nvPr/>
        </p:nvGrpSpPr>
        <p:grpSpPr>
          <a:xfrm>
            <a:off x="3915819" y="557699"/>
            <a:ext cx="5772621" cy="5742633"/>
            <a:chOff x="3526374" y="557699"/>
            <a:chExt cx="5772621" cy="5742633"/>
          </a:xfrm>
        </p:grpSpPr>
        <p:pic>
          <p:nvPicPr>
            <p:cNvPr id="213" name="D4D-Green.pdf" descr="D4D-Green.pdf"/>
            <p:cNvPicPr>
              <a:picLocks noChangeAspect="1"/>
            </p:cNvPicPr>
            <p:nvPr/>
          </p:nvPicPr>
          <p:blipFill>
            <a:blip r:embed="rId3"/>
            <a:stretch>
              <a:fillRect/>
            </a:stretch>
          </p:blipFill>
          <p:spPr>
            <a:xfrm>
              <a:off x="3526374" y="557699"/>
              <a:ext cx="5772621" cy="5742633"/>
            </a:xfrm>
            <a:prstGeom prst="rect">
              <a:avLst/>
            </a:prstGeom>
            <a:ln w="12700">
              <a:miter lim="400000"/>
            </a:ln>
          </p:spPr>
        </p:pic>
        <p:sp>
          <p:nvSpPr>
            <p:cNvPr id="214" name="Deep customer empathy"/>
            <p:cNvSpPr txBox="1"/>
            <p:nvPr/>
          </p:nvSpPr>
          <p:spPr>
            <a:xfrm>
              <a:off x="3928648" y="2332980"/>
              <a:ext cx="1769611" cy="5832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dirty="0"/>
                <a:t>Deep customer empathy</a:t>
              </a:r>
            </a:p>
          </p:txBody>
        </p:sp>
        <p:sp>
          <p:nvSpPr>
            <p:cNvPr id="215" name="Rapid experiments with customers"/>
            <p:cNvSpPr txBox="1"/>
            <p:nvPr/>
          </p:nvSpPr>
          <p:spPr>
            <a:xfrm>
              <a:off x="4275742" y="5509356"/>
              <a:ext cx="1906466"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Rapid experiments with customers</a:t>
              </a:r>
            </a:p>
          </p:txBody>
        </p:sp>
        <p:sp>
          <p:nvSpPr>
            <p:cNvPr id="216" name="Go broad to go narrow"/>
            <p:cNvSpPr txBox="1"/>
            <p:nvPr/>
          </p:nvSpPr>
          <p:spPr>
            <a:xfrm>
              <a:off x="7398992" y="3937003"/>
              <a:ext cx="1338888"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Go broad to go narrow</a:t>
              </a:r>
            </a:p>
          </p:txBody>
        </p:sp>
      </p:grpSp>
      <p:sp>
        <p:nvSpPr>
          <p:cNvPr id="2" name="Title 1">
            <a:extLst>
              <a:ext uri="{FF2B5EF4-FFF2-40B4-BE49-F238E27FC236}">
                <a16:creationId xmlns:a16="http://schemas.microsoft.com/office/drawing/2014/main" id="{1C3109BE-0C8F-6E47-814E-02DCFC9205D3}"/>
              </a:ext>
            </a:extLst>
          </p:cNvPr>
          <p:cNvSpPr>
            <a:spLocks noGrp="1"/>
          </p:cNvSpPr>
          <p:nvPr>
            <p:ph type="title"/>
          </p:nvPr>
        </p:nvSpPr>
        <p:spPr/>
        <p:txBody>
          <a:bodyPr/>
          <a:lstStyle/>
          <a:p>
            <a:r>
              <a:rPr lang="en-US" dirty="0"/>
              <a:t>Design for Delight</a:t>
            </a:r>
          </a:p>
        </p:txBody>
      </p:sp>
      <p:sp>
        <p:nvSpPr>
          <p:cNvPr id="4" name="Rectangle 3">
            <a:extLst>
              <a:ext uri="{FF2B5EF4-FFF2-40B4-BE49-F238E27FC236}">
                <a16:creationId xmlns:a16="http://schemas.microsoft.com/office/drawing/2014/main" id="{7642A5DE-7464-1549-882C-D5F4A3280277}"/>
              </a:ext>
            </a:extLst>
          </p:cNvPr>
          <p:cNvSpPr/>
          <p:nvPr/>
        </p:nvSpPr>
        <p:spPr>
          <a:xfrm>
            <a:off x="6390988" y="907796"/>
            <a:ext cx="3510898" cy="523220"/>
          </a:xfrm>
          <a:prstGeom prst="rect">
            <a:avLst/>
          </a:prstGeom>
        </p:spPr>
        <p:txBody>
          <a:bodyPr wrap="none">
            <a:spAutoFit/>
          </a:bodyPr>
          <a:lstStyle/>
          <a:p>
            <a:r>
              <a:rPr lang="en-US" dirty="0">
                <a:solidFill>
                  <a:srgbClr val="0070C0"/>
                </a:solidFill>
                <a:latin typeface="AvenirNext forINTUIT" panose="020B0503020202020204" pitchFamily="34" charset="77"/>
              </a:rPr>
              <a:t>Method 1: Follow-Me-Home</a:t>
            </a:r>
          </a:p>
          <a:p>
            <a:r>
              <a:rPr lang="en-US" dirty="0">
                <a:solidFill>
                  <a:srgbClr val="0070C0"/>
                </a:solidFill>
                <a:latin typeface="AvenirNext forINTUIT" panose="020B0503020202020204" pitchFamily="34" charset="77"/>
              </a:rPr>
              <a:t>Method 2: Customer Problem Statement</a:t>
            </a:r>
          </a:p>
        </p:txBody>
      </p:sp>
      <p:sp>
        <p:nvSpPr>
          <p:cNvPr id="5" name="Rectangle 4">
            <a:extLst>
              <a:ext uri="{FF2B5EF4-FFF2-40B4-BE49-F238E27FC236}">
                <a16:creationId xmlns:a16="http://schemas.microsoft.com/office/drawing/2014/main" id="{374CEB3A-7B13-2144-B6A7-ADD633EC8A98}"/>
              </a:ext>
            </a:extLst>
          </p:cNvPr>
          <p:cNvSpPr/>
          <p:nvPr/>
        </p:nvSpPr>
        <p:spPr>
          <a:xfrm>
            <a:off x="9688440" y="3167390"/>
            <a:ext cx="2287806" cy="523220"/>
          </a:xfrm>
          <a:prstGeom prst="rect">
            <a:avLst/>
          </a:prstGeom>
        </p:spPr>
        <p:txBody>
          <a:bodyPr wrap="none">
            <a:spAutoFit/>
          </a:bodyPr>
          <a:lstStyle/>
          <a:p>
            <a:r>
              <a:rPr lang="en-US" dirty="0">
                <a:solidFill>
                  <a:srgbClr val="0070C0"/>
                </a:solidFill>
                <a:latin typeface="AvenirNext forINTUIT" panose="020B0503020202020204" pitchFamily="34" charset="77"/>
              </a:rPr>
              <a:t>Method 3: Brainstorming</a:t>
            </a:r>
          </a:p>
          <a:p>
            <a:r>
              <a:rPr lang="en-US" dirty="0">
                <a:solidFill>
                  <a:srgbClr val="0070C0"/>
                </a:solidFill>
                <a:latin typeface="AvenirNext forINTUIT" panose="020B0503020202020204" pitchFamily="34" charset="77"/>
              </a:rPr>
              <a:t>Method 4: 2x2 Narrowing</a:t>
            </a:r>
          </a:p>
        </p:txBody>
      </p:sp>
      <p:sp>
        <p:nvSpPr>
          <p:cNvPr id="6" name="Rectangle 5">
            <a:extLst>
              <a:ext uri="{FF2B5EF4-FFF2-40B4-BE49-F238E27FC236}">
                <a16:creationId xmlns:a16="http://schemas.microsoft.com/office/drawing/2014/main" id="{B1E0D1C9-4BB2-2440-A16A-D24CDFD964AF}"/>
              </a:ext>
            </a:extLst>
          </p:cNvPr>
          <p:cNvSpPr/>
          <p:nvPr/>
        </p:nvSpPr>
        <p:spPr>
          <a:xfrm>
            <a:off x="6700639" y="5688594"/>
            <a:ext cx="3241593" cy="523220"/>
          </a:xfrm>
          <a:prstGeom prst="rect">
            <a:avLst/>
          </a:prstGeom>
        </p:spPr>
        <p:txBody>
          <a:bodyPr wrap="none">
            <a:spAutoFit/>
          </a:bodyPr>
          <a:lstStyle/>
          <a:p>
            <a:r>
              <a:rPr lang="en-US" dirty="0">
                <a:solidFill>
                  <a:srgbClr val="0070C0"/>
                </a:solidFill>
                <a:latin typeface="AvenirNext forINTUIT" panose="020B0503020202020204" pitchFamily="34" charset="77"/>
              </a:rPr>
              <a:t>Method 5: Leap of Faith Assumptions</a:t>
            </a:r>
          </a:p>
          <a:p>
            <a:r>
              <a:rPr lang="en-US" dirty="0">
                <a:solidFill>
                  <a:srgbClr val="0070C0"/>
                </a:solidFill>
                <a:latin typeface="AvenirNext forINTUIT" panose="020B0503020202020204" pitchFamily="34" charset="77"/>
              </a:rPr>
              <a:t>Method 6: Paper Prototyping</a:t>
            </a:r>
          </a:p>
        </p:txBody>
      </p:sp>
    </p:spTree>
    <p:extLst>
      <p:ext uri="{BB962C8B-B14F-4D97-AF65-F5344CB8AC3E}">
        <p14:creationId xmlns:p14="http://schemas.microsoft.com/office/powerpoint/2010/main" val="2366664253"/>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FCA37D-8F6F-5247-AFAA-6580B9CFD456}"/>
              </a:ext>
            </a:extLst>
          </p:cNvPr>
          <p:cNvSpPr>
            <a:spLocks noGrp="1"/>
          </p:cNvSpPr>
          <p:nvPr>
            <p:ph type="body" idx="1"/>
          </p:nvPr>
        </p:nvSpPr>
        <p:spPr/>
        <p:txBody>
          <a:bodyPr/>
          <a:lstStyle/>
          <a:p>
            <a:r>
              <a:rPr lang="en-US" sz="5200" dirty="0"/>
              <a:t>Examples of design thinking applied to Intuit’s data science product features </a:t>
            </a:r>
          </a:p>
        </p:txBody>
      </p:sp>
    </p:spTree>
    <p:extLst>
      <p:ext uri="{BB962C8B-B14F-4D97-AF65-F5344CB8AC3E}">
        <p14:creationId xmlns:p14="http://schemas.microsoft.com/office/powerpoint/2010/main" val="221349424"/>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409"/>
        <p:cNvGrpSpPr/>
        <p:nvPr/>
      </p:nvGrpSpPr>
      <p:grpSpPr>
        <a:xfrm>
          <a:off x="0" y="0"/>
          <a:ext cx="0" cy="0"/>
          <a:chOff x="0" y="0"/>
          <a:chExt cx="0" cy="0"/>
        </a:xfrm>
      </p:grpSpPr>
      <p:pic>
        <p:nvPicPr>
          <p:cNvPr id="3" name="Picture 2">
            <a:extLst>
              <a:ext uri="{FF2B5EF4-FFF2-40B4-BE49-F238E27FC236}">
                <a16:creationId xmlns:a16="http://schemas.microsoft.com/office/drawing/2014/main" id="{71CF55DA-6FE0-BF4E-9D43-CED35A8A1145}"/>
              </a:ext>
            </a:extLst>
          </p:cNvPr>
          <p:cNvPicPr>
            <a:picLocks noChangeAspect="1"/>
          </p:cNvPicPr>
          <p:nvPr/>
        </p:nvPicPr>
        <p:blipFill>
          <a:blip r:embed="rId3"/>
          <a:stretch>
            <a:fillRect/>
          </a:stretch>
        </p:blipFill>
        <p:spPr>
          <a:xfrm>
            <a:off x="1745937" y="1232390"/>
            <a:ext cx="8696951" cy="4393221"/>
          </a:xfrm>
          <a:prstGeom prst="rect">
            <a:avLst/>
          </a:prstGeom>
        </p:spPr>
      </p:pic>
      <p:sp>
        <p:nvSpPr>
          <p:cNvPr id="4" name="Title 3">
            <a:extLst>
              <a:ext uri="{FF2B5EF4-FFF2-40B4-BE49-F238E27FC236}">
                <a16:creationId xmlns:a16="http://schemas.microsoft.com/office/drawing/2014/main" id="{38FA75EE-5274-BC4A-A4BA-2FD20F8E0071}"/>
              </a:ext>
            </a:extLst>
          </p:cNvPr>
          <p:cNvSpPr>
            <a:spLocks noGrp="1"/>
          </p:cNvSpPr>
          <p:nvPr>
            <p:ph type="title"/>
          </p:nvPr>
        </p:nvSpPr>
        <p:spPr/>
        <p:txBody>
          <a:bodyPr/>
          <a:lstStyle/>
          <a:p>
            <a:r>
              <a:rPr lang="en-US" dirty="0"/>
              <a:t>Mint Overdraft Prediction</a:t>
            </a:r>
          </a:p>
        </p:txBody>
      </p:sp>
    </p:spTree>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955-61EA-1148-9FC4-7F11B1513B73}"/>
              </a:ext>
            </a:extLst>
          </p:cNvPr>
          <p:cNvSpPr>
            <a:spLocks noGrp="1"/>
          </p:cNvSpPr>
          <p:nvPr>
            <p:ph type="title"/>
          </p:nvPr>
        </p:nvSpPr>
        <p:spPr/>
        <p:txBody>
          <a:bodyPr/>
          <a:lstStyle/>
          <a:p>
            <a:r>
              <a:rPr lang="en-US" dirty="0"/>
              <a:t>Problem: </a:t>
            </a:r>
          </a:p>
        </p:txBody>
      </p:sp>
      <p:sp>
        <p:nvSpPr>
          <p:cNvPr id="3" name="Rectangle 2">
            <a:extLst>
              <a:ext uri="{FF2B5EF4-FFF2-40B4-BE49-F238E27FC236}">
                <a16:creationId xmlns:a16="http://schemas.microsoft.com/office/drawing/2014/main" id="{DA5B95FB-4344-8F4B-A1E8-89FCF7FFFE7F}"/>
              </a:ext>
            </a:extLst>
          </p:cNvPr>
          <p:cNvSpPr/>
          <p:nvPr/>
        </p:nvSpPr>
        <p:spPr>
          <a:xfrm>
            <a:off x="501174" y="1299088"/>
            <a:ext cx="5899626" cy="3170099"/>
          </a:xfrm>
          <a:prstGeom prst="rect">
            <a:avLst/>
          </a:prstGeom>
        </p:spPr>
        <p:txBody>
          <a:bodyPr wrap="square">
            <a:spAutoFit/>
          </a:bodyPr>
          <a:lstStyle/>
          <a:p>
            <a:r>
              <a:rPr lang="en-US" sz="2000" dirty="0">
                <a:latin typeface="AvenirNext forINTUIT" panose="020B0503020202020204" pitchFamily="34" charset="77"/>
              </a:rPr>
              <a:t>Americans pay billions of dollars in overdraft fees every year when they have insufficient funds.</a:t>
            </a:r>
          </a:p>
          <a:p>
            <a:endParaRPr lang="en-US" sz="2000" dirty="0">
              <a:latin typeface="AvenirNext forINTUIT" panose="020B0503020202020204" pitchFamily="34" charset="77"/>
            </a:endParaRPr>
          </a:p>
          <a:p>
            <a:r>
              <a:rPr lang="en-US" sz="2000" dirty="0">
                <a:latin typeface="AvenirNext forINTUIT" panose="020B0503020202020204" pitchFamily="34" charset="77"/>
              </a:rPr>
              <a:t>50% of those fees are for transactions totaling less than $50.</a:t>
            </a:r>
          </a:p>
          <a:p>
            <a:endParaRPr lang="en-US" sz="2000" dirty="0">
              <a:latin typeface="AvenirNext forINTUIT" panose="020B0503020202020204" pitchFamily="34" charset="77"/>
            </a:endParaRPr>
          </a:p>
          <a:p>
            <a:r>
              <a:rPr lang="en-US" sz="2000" dirty="0">
                <a:latin typeface="AvenirNext forINTUIT" panose="020B0503020202020204" pitchFamily="34" charset="77"/>
              </a:rPr>
              <a:t>The average overdraft fee is $35.</a:t>
            </a:r>
          </a:p>
          <a:p>
            <a:endParaRPr lang="en-US" sz="2000" dirty="0">
              <a:latin typeface="AvenirNext forINTUIT" panose="020B0503020202020204" pitchFamily="34" charset="77"/>
            </a:endParaRPr>
          </a:p>
          <a:p>
            <a:r>
              <a:rPr lang="en-US" sz="2000" dirty="0">
                <a:latin typeface="AvenirNext forINTUIT" panose="020B0503020202020204" pitchFamily="34" charset="77"/>
              </a:rPr>
              <a:t>It’s hard for people to get ahead.</a:t>
            </a:r>
          </a:p>
          <a:p>
            <a:pPr marL="285750" indent="-285750">
              <a:buFont typeface="Arial" panose="020B0604020202020204" pitchFamily="34" charset="0"/>
              <a:buChar char="•"/>
            </a:pPr>
            <a:endParaRPr lang="en-US" sz="2000" dirty="0">
              <a:latin typeface="AvenirNext forINTUIT" panose="020B0503020202020204" pitchFamily="34" charset="77"/>
            </a:endParaRPr>
          </a:p>
        </p:txBody>
      </p:sp>
      <p:pic>
        <p:nvPicPr>
          <p:cNvPr id="7" name="Picture 6">
            <a:extLst>
              <a:ext uri="{FF2B5EF4-FFF2-40B4-BE49-F238E27FC236}">
                <a16:creationId xmlns:a16="http://schemas.microsoft.com/office/drawing/2014/main" id="{E162F887-22A7-7B4B-BBB9-262129DD43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2510" y="0"/>
            <a:ext cx="5606315" cy="6858000"/>
          </a:xfrm>
          <a:prstGeom prst="rect">
            <a:avLst/>
          </a:prstGeom>
        </p:spPr>
      </p:pic>
    </p:spTree>
    <p:extLst>
      <p:ext uri="{BB962C8B-B14F-4D97-AF65-F5344CB8AC3E}">
        <p14:creationId xmlns:p14="http://schemas.microsoft.com/office/powerpoint/2010/main" val="3698496865"/>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88;p136">
            <a:extLst>
              <a:ext uri="{FF2B5EF4-FFF2-40B4-BE49-F238E27FC236}">
                <a16:creationId xmlns:a16="http://schemas.microsoft.com/office/drawing/2014/main" id="{CB126C9A-4CC6-2141-905B-9AC7714D986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53369" y="788073"/>
            <a:ext cx="7221879" cy="5995573"/>
          </a:xfrm>
          <a:prstGeom prst="rect">
            <a:avLst/>
          </a:prstGeom>
          <a:noFill/>
          <a:ln>
            <a:noFill/>
          </a:ln>
        </p:spPr>
      </p:pic>
      <p:sp>
        <p:nvSpPr>
          <p:cNvPr id="4" name="Title 3">
            <a:extLst>
              <a:ext uri="{FF2B5EF4-FFF2-40B4-BE49-F238E27FC236}">
                <a16:creationId xmlns:a16="http://schemas.microsoft.com/office/drawing/2014/main" id="{48D09B30-7A76-684A-ACE7-8A35541154B1}"/>
              </a:ext>
            </a:extLst>
          </p:cNvPr>
          <p:cNvSpPr>
            <a:spLocks noGrp="1"/>
          </p:cNvSpPr>
          <p:nvPr>
            <p:ph type="title"/>
          </p:nvPr>
        </p:nvSpPr>
        <p:spPr/>
        <p:txBody>
          <a:bodyPr/>
          <a:lstStyle/>
          <a:p>
            <a:r>
              <a:rPr lang="en-US" dirty="0"/>
              <a:t>We built a supervised ML model to predict overdraft </a:t>
            </a:r>
          </a:p>
        </p:txBody>
      </p:sp>
      <p:pic>
        <p:nvPicPr>
          <p:cNvPr id="5" name="Google Shape;670;p135">
            <a:extLst>
              <a:ext uri="{FF2B5EF4-FFF2-40B4-BE49-F238E27FC236}">
                <a16:creationId xmlns:a16="http://schemas.microsoft.com/office/drawing/2014/main" id="{1BBF9065-E746-314A-A455-E628634958C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173" y="1432963"/>
            <a:ext cx="4151803" cy="2733136"/>
          </a:xfrm>
          <a:prstGeom prst="rect">
            <a:avLst/>
          </a:prstGeom>
          <a:noFill/>
          <a:ln>
            <a:noFill/>
          </a:ln>
        </p:spPr>
      </p:pic>
    </p:spTree>
    <p:extLst>
      <p:ext uri="{BB962C8B-B14F-4D97-AF65-F5344CB8AC3E}">
        <p14:creationId xmlns:p14="http://schemas.microsoft.com/office/powerpoint/2010/main" val="2973145726"/>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126ABA-24CB-EB44-AF53-733AA38174BA}"/>
              </a:ext>
            </a:extLst>
          </p:cNvPr>
          <p:cNvGrpSpPr/>
          <p:nvPr/>
        </p:nvGrpSpPr>
        <p:grpSpPr>
          <a:xfrm>
            <a:off x="4529266" y="721951"/>
            <a:ext cx="2568632" cy="5244821"/>
            <a:chOff x="4529266" y="721951"/>
            <a:chExt cx="2568632" cy="5244821"/>
          </a:xfrm>
        </p:grpSpPr>
        <p:grpSp>
          <p:nvGrpSpPr>
            <p:cNvPr id="8" name="Group 7">
              <a:extLst>
                <a:ext uri="{FF2B5EF4-FFF2-40B4-BE49-F238E27FC236}">
                  <a16:creationId xmlns:a16="http://schemas.microsoft.com/office/drawing/2014/main" id="{A0E02491-0546-3C43-B2F2-5B83F1BFC789}"/>
                </a:ext>
              </a:extLst>
            </p:cNvPr>
            <p:cNvGrpSpPr/>
            <p:nvPr/>
          </p:nvGrpSpPr>
          <p:grpSpPr>
            <a:xfrm>
              <a:off x="4529266" y="1186537"/>
              <a:ext cx="2568632" cy="4780235"/>
              <a:chOff x="6960524" y="1038882"/>
              <a:chExt cx="2568632" cy="4780235"/>
            </a:xfrm>
          </p:grpSpPr>
          <p:pic>
            <p:nvPicPr>
              <p:cNvPr id="6" name="Picture 5">
                <a:extLst>
                  <a:ext uri="{FF2B5EF4-FFF2-40B4-BE49-F238E27FC236}">
                    <a16:creationId xmlns:a16="http://schemas.microsoft.com/office/drawing/2014/main" id="{B05CF63C-4ACD-DF4B-9B34-6C3E10845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977" t="7277" r="27205" b="7455"/>
              <a:stretch/>
            </p:blipFill>
            <p:spPr>
              <a:xfrm>
                <a:off x="6960524" y="1038882"/>
                <a:ext cx="2568632" cy="4780235"/>
              </a:xfrm>
              <a:prstGeom prst="rect">
                <a:avLst/>
              </a:prstGeom>
            </p:spPr>
          </p:pic>
          <p:pic>
            <p:nvPicPr>
              <p:cNvPr id="1028" name="Picture 4" descr="https://lh4.googleusercontent.com/KdFqyL0rgnrXri3YaSh9hw60n9jT1MOkhwLCDqDA4OW7sbUDC91_wNrKXe-XEIuXl3aJWQPRZkM_4vcVU3dOpyvA3tjSP5Vv7g-3mtyrY66jGxhGt28i_O8jHMMkpi9FYUfKYhyd7_Y01mE0ng">
                <a:extLst>
                  <a:ext uri="{FF2B5EF4-FFF2-40B4-BE49-F238E27FC236}">
                    <a16:creationId xmlns:a16="http://schemas.microsoft.com/office/drawing/2014/main" id="{594EEDD1-F515-F94B-82D5-5AE6026A1BE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68885" y="1651472"/>
                <a:ext cx="2157251" cy="3537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31C8FFB-9074-9B46-84E7-0DD38E02F9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1203" y="1651472"/>
                <a:ext cx="592616" cy="299357"/>
              </a:xfrm>
              <a:prstGeom prst="rect">
                <a:avLst/>
              </a:prstGeom>
              <a:solidFill>
                <a:schemeClr val="bg1"/>
              </a:solidFill>
            </p:spPr>
          </p:pic>
        </p:grpSp>
        <p:sp>
          <p:nvSpPr>
            <p:cNvPr id="16" name="TextBox 15">
              <a:extLst>
                <a:ext uri="{FF2B5EF4-FFF2-40B4-BE49-F238E27FC236}">
                  <a16:creationId xmlns:a16="http://schemas.microsoft.com/office/drawing/2014/main" id="{0CF13FC9-9E69-BD42-A0CF-FFEED8807219}"/>
                </a:ext>
              </a:extLst>
            </p:cNvPr>
            <p:cNvSpPr txBox="1"/>
            <p:nvPr/>
          </p:nvSpPr>
          <p:spPr>
            <a:xfrm>
              <a:off x="4913137" y="721951"/>
              <a:ext cx="1792897" cy="400110"/>
            </a:xfrm>
            <a:prstGeom prst="rect">
              <a:avLst/>
            </a:prstGeom>
            <a:noFill/>
          </p:spPr>
          <p:txBody>
            <a:bodyPr wrap="square" rtlCol="0">
              <a:spAutoFit/>
            </a:bodyPr>
            <a:lstStyle/>
            <a:p>
              <a:pPr algn="ctr"/>
              <a:r>
                <a:rPr lang="en-US" sz="2000" b="1" dirty="0">
                  <a:latin typeface="AvenirNext forINTUIT" panose="020B0503020202020204" pitchFamily="34" charset="77"/>
                </a:rPr>
                <a:t>After</a:t>
              </a:r>
            </a:p>
          </p:txBody>
        </p:sp>
      </p:grpSp>
      <p:sp>
        <p:nvSpPr>
          <p:cNvPr id="2" name="Rectangle 1">
            <a:extLst>
              <a:ext uri="{FF2B5EF4-FFF2-40B4-BE49-F238E27FC236}">
                <a16:creationId xmlns:a16="http://schemas.microsoft.com/office/drawing/2014/main" id="{D77EC0D0-8D8B-C94E-BEAE-437F05F551C7}"/>
              </a:ext>
            </a:extLst>
          </p:cNvPr>
          <p:cNvSpPr/>
          <p:nvPr/>
        </p:nvSpPr>
        <p:spPr>
          <a:xfrm>
            <a:off x="8412480" y="0"/>
            <a:ext cx="3776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800" dirty="0">
                <a:solidFill>
                  <a:schemeClr val="bg1"/>
                </a:solidFill>
                <a:latin typeface="AvenirNext forINTUIT" panose="020B0503020202020204" pitchFamily="34" charset="77"/>
              </a:rPr>
              <a:t>Mint customers have saved nearly $1M  in overdraft fees over the past 12 months. </a:t>
            </a:r>
          </a:p>
          <a:p>
            <a:endParaRPr lang="en-US" sz="1800" dirty="0">
              <a:solidFill>
                <a:schemeClr val="bg1"/>
              </a:solidFill>
              <a:latin typeface="AvenirNext forINTUIT" panose="020B0503020202020204" pitchFamily="34" charset="77"/>
            </a:endParaRPr>
          </a:p>
          <a:p>
            <a:r>
              <a:rPr lang="en-US" sz="1800" dirty="0">
                <a:solidFill>
                  <a:schemeClr val="bg1"/>
                </a:solidFill>
                <a:latin typeface="AvenirNext forINTUIT" panose="020B0503020202020204" pitchFamily="34" charset="77"/>
              </a:rPr>
              <a:t>The overdraft prediction service sent more than 650K alerts to help users avoid paying non-sufficient funds fees.</a:t>
            </a:r>
          </a:p>
        </p:txBody>
      </p:sp>
      <p:grpSp>
        <p:nvGrpSpPr>
          <p:cNvPr id="11" name="Group 10">
            <a:extLst>
              <a:ext uri="{FF2B5EF4-FFF2-40B4-BE49-F238E27FC236}">
                <a16:creationId xmlns:a16="http://schemas.microsoft.com/office/drawing/2014/main" id="{EAE072E2-CE51-2B4D-9121-359521CF8879}"/>
              </a:ext>
            </a:extLst>
          </p:cNvPr>
          <p:cNvGrpSpPr/>
          <p:nvPr/>
        </p:nvGrpSpPr>
        <p:grpSpPr>
          <a:xfrm>
            <a:off x="1035264" y="721951"/>
            <a:ext cx="2568632" cy="5244821"/>
            <a:chOff x="1035264" y="721951"/>
            <a:chExt cx="2568632" cy="5244821"/>
          </a:xfrm>
        </p:grpSpPr>
        <p:grpSp>
          <p:nvGrpSpPr>
            <p:cNvPr id="7" name="Group 6">
              <a:extLst>
                <a:ext uri="{FF2B5EF4-FFF2-40B4-BE49-F238E27FC236}">
                  <a16:creationId xmlns:a16="http://schemas.microsoft.com/office/drawing/2014/main" id="{763E122B-9450-1E42-89AC-D25CFD3EA633}"/>
                </a:ext>
              </a:extLst>
            </p:cNvPr>
            <p:cNvGrpSpPr/>
            <p:nvPr/>
          </p:nvGrpSpPr>
          <p:grpSpPr>
            <a:xfrm>
              <a:off x="1035264" y="721951"/>
              <a:ext cx="2568632" cy="5244821"/>
              <a:chOff x="1035264" y="721951"/>
              <a:chExt cx="2568632" cy="5244821"/>
            </a:xfrm>
          </p:grpSpPr>
          <p:grpSp>
            <p:nvGrpSpPr>
              <p:cNvPr id="4" name="Group 3">
                <a:extLst>
                  <a:ext uri="{FF2B5EF4-FFF2-40B4-BE49-F238E27FC236}">
                    <a16:creationId xmlns:a16="http://schemas.microsoft.com/office/drawing/2014/main" id="{C8A6C195-68D2-EB45-BAF1-EBE6EEC18B3A}"/>
                  </a:ext>
                </a:extLst>
              </p:cNvPr>
              <p:cNvGrpSpPr/>
              <p:nvPr/>
            </p:nvGrpSpPr>
            <p:grpSpPr>
              <a:xfrm>
                <a:off x="1035264" y="1186537"/>
                <a:ext cx="2568632" cy="4780235"/>
                <a:chOff x="2053244" y="1136659"/>
                <a:chExt cx="2568632" cy="4780235"/>
              </a:xfrm>
            </p:grpSpPr>
            <p:pic>
              <p:nvPicPr>
                <p:cNvPr id="3" name="Picture 2">
                  <a:extLst>
                    <a:ext uri="{FF2B5EF4-FFF2-40B4-BE49-F238E27FC236}">
                      <a16:creationId xmlns:a16="http://schemas.microsoft.com/office/drawing/2014/main" id="{875C811F-0D2D-C347-9DB4-5B6502DE3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977" t="7277" r="27205" b="7455"/>
                <a:stretch/>
              </p:blipFill>
              <p:spPr>
                <a:xfrm>
                  <a:off x="2053244" y="1136659"/>
                  <a:ext cx="2568632" cy="4780235"/>
                </a:xfrm>
                <a:prstGeom prst="rect">
                  <a:avLst/>
                </a:prstGeom>
              </p:spPr>
            </p:pic>
            <p:pic>
              <p:nvPicPr>
                <p:cNvPr id="1026" name="Picture 2" descr="https://lh6.googleusercontent.com/gOZeHfLYcAMXsOedNyk0ehIWZx6akNgvlr6qVV-7kwdOcs2SGg0VCSrom1jfaXoooHfP7gsCiJj0stxz6_qbgSvo2q-hgA4SOOCTzwA_jcdfjCZsDngI686WRorY2eRXk41mnpsrZWz7bC6RUg">
                  <a:extLst>
                    <a:ext uri="{FF2B5EF4-FFF2-40B4-BE49-F238E27FC236}">
                      <a16:creationId xmlns:a16="http://schemas.microsoft.com/office/drawing/2014/main" id="{24B919DF-F93E-384C-88DA-099CCB24566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524" t="20459" r="13740" b="21738"/>
                <a:stretch/>
              </p:blipFill>
              <p:spPr bwMode="auto">
                <a:xfrm>
                  <a:off x="2265063" y="2360036"/>
                  <a:ext cx="2144994" cy="292717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C77F2BFB-51E9-2241-AE45-8544EEBD35A4}"/>
                  </a:ext>
                </a:extLst>
              </p:cNvPr>
              <p:cNvSpPr txBox="1"/>
              <p:nvPr/>
            </p:nvSpPr>
            <p:spPr>
              <a:xfrm>
                <a:off x="1427128" y="721951"/>
                <a:ext cx="1792897" cy="400110"/>
              </a:xfrm>
              <a:prstGeom prst="rect">
                <a:avLst/>
              </a:prstGeom>
              <a:noFill/>
            </p:spPr>
            <p:txBody>
              <a:bodyPr wrap="square" rtlCol="0">
                <a:spAutoFit/>
              </a:bodyPr>
              <a:lstStyle/>
              <a:p>
                <a:pPr algn="ctr"/>
                <a:r>
                  <a:rPr lang="en-US" sz="2000" b="1" dirty="0">
                    <a:latin typeface="AvenirNext forINTUIT" panose="020B0503020202020204" pitchFamily="34" charset="77"/>
                  </a:rPr>
                  <a:t>Before</a:t>
                </a:r>
              </a:p>
            </p:txBody>
          </p:sp>
        </p:grpSp>
        <p:sp>
          <p:nvSpPr>
            <p:cNvPr id="5" name="TextBox 4">
              <a:extLst>
                <a:ext uri="{FF2B5EF4-FFF2-40B4-BE49-F238E27FC236}">
                  <a16:creationId xmlns:a16="http://schemas.microsoft.com/office/drawing/2014/main" id="{BDCE0F29-81FA-0C44-A9AF-DB32AB96C214}"/>
                </a:ext>
              </a:extLst>
            </p:cNvPr>
            <p:cNvSpPr txBox="1"/>
            <p:nvPr/>
          </p:nvSpPr>
          <p:spPr>
            <a:xfrm>
              <a:off x="1270096" y="1838416"/>
              <a:ext cx="2109873" cy="600164"/>
            </a:xfrm>
            <a:prstGeom prst="rect">
              <a:avLst/>
            </a:prstGeom>
            <a:noFill/>
          </p:spPr>
          <p:txBody>
            <a:bodyPr wrap="none" rtlCol="0">
              <a:spAutoFit/>
            </a:bodyPr>
            <a:lstStyle/>
            <a:p>
              <a:pPr algn="ctr"/>
              <a:r>
                <a:rPr lang="en-US" sz="1100" b="1" dirty="0">
                  <a:latin typeface="Avenir Next Demi Bold" panose="020B0503020202020204" pitchFamily="34" charset="0"/>
                </a:rPr>
                <a:t>Avoid </a:t>
              </a:r>
              <a:r>
                <a:rPr lang="en-US" sz="1100" b="1" dirty="0" err="1">
                  <a:latin typeface="Avenir Next Demi Bold" panose="020B0503020202020204" pitchFamily="34" charset="0"/>
                </a:rPr>
                <a:t>overdrafting</a:t>
              </a:r>
              <a:r>
                <a:rPr lang="en-US" sz="1100" b="1" dirty="0">
                  <a:latin typeface="Avenir Next Demi Bold" panose="020B0503020202020204" pitchFamily="34" charset="0"/>
                </a:rPr>
                <a:t> your Bank</a:t>
              </a:r>
              <a:br>
                <a:rPr lang="en-US" sz="1100" b="1" dirty="0">
                  <a:latin typeface="Avenir Next Demi Bold" panose="020B0503020202020204" pitchFamily="34" charset="0"/>
                </a:rPr>
              </a:br>
              <a:r>
                <a:rPr lang="en-US" sz="1100" b="1" dirty="0">
                  <a:latin typeface="Avenir Next Demi Bold" panose="020B0503020202020204" pitchFamily="34" charset="0"/>
                </a:rPr>
                <a:t>of America account by taking</a:t>
              </a:r>
            </a:p>
            <a:p>
              <a:pPr algn="ctr"/>
              <a:r>
                <a:rPr lang="en-US" sz="1100" b="1" dirty="0">
                  <a:latin typeface="Avenir Next Demi Bold" panose="020B0503020202020204" pitchFamily="34" charset="0"/>
                </a:rPr>
                <a:t>action</a:t>
              </a:r>
            </a:p>
          </p:txBody>
        </p:sp>
      </p:grpSp>
    </p:spTree>
    <p:extLst>
      <p:ext uri="{BB962C8B-B14F-4D97-AF65-F5344CB8AC3E}">
        <p14:creationId xmlns:p14="http://schemas.microsoft.com/office/powerpoint/2010/main" val="387561857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1" name="Shape 1003"/>
          <p:cNvSpPr/>
          <p:nvPr/>
        </p:nvSpPr>
        <p:spPr>
          <a:xfrm>
            <a:off x="505755" y="1143595"/>
            <a:ext cx="5706391" cy="5514268"/>
          </a:xfrm>
          <a:prstGeom prst="rect">
            <a:avLst/>
          </a:prstGeom>
          <a:noFill/>
          <a:ln>
            <a:noFill/>
          </a:ln>
        </p:spPr>
        <p:txBody>
          <a:bodyPr lIns="91399" tIns="45687" rIns="91399" bIns="45687" anchor="t" anchorCtr="0">
            <a:noAutofit/>
          </a:bodyPr>
          <a:lstStyle/>
          <a:p>
            <a:r>
              <a:rPr lang="is-IS" sz="2100" dirty="0">
                <a:solidFill>
                  <a:schemeClr val="dk1"/>
                </a:solidFill>
                <a:latin typeface="AvenirNext forINTUIT" panose="020B0503020202020204" pitchFamily="34" charset="77"/>
                <a:ea typeface="Avenir"/>
                <a:cs typeface="AvenirNext forINTUIT"/>
                <a:sym typeface="Avenir"/>
              </a:rPr>
              <a:t>Narrowing is about </a:t>
            </a:r>
            <a:r>
              <a:rPr lang="is-IS" sz="2100" b="1" dirty="0">
                <a:solidFill>
                  <a:schemeClr val="dk1"/>
                </a:solidFill>
                <a:latin typeface="AvenirNext forINTUIT" panose="020B0503020202020204" pitchFamily="34" charset="77"/>
                <a:ea typeface="Avenir"/>
                <a:cs typeface="AvenirNext forINTUIT"/>
                <a:sym typeface="Avenir"/>
              </a:rPr>
              <a:t>making decisions with intention</a:t>
            </a:r>
            <a:r>
              <a:rPr lang="is-IS" sz="2100" dirty="0">
                <a:solidFill>
                  <a:schemeClr val="dk1"/>
                </a:solidFill>
                <a:latin typeface="AvenirNext forINTUIT" panose="020B0503020202020204" pitchFamily="34" charset="77"/>
                <a:ea typeface="Avenir"/>
                <a:cs typeface="AvenirNext forINTUIT"/>
                <a:sym typeface="Avenir"/>
              </a:rPr>
              <a:t>. It’s not about reaching consensus on the easiest idea to implement or voting for your favorite.</a:t>
            </a:r>
          </a:p>
          <a:p>
            <a:endParaRPr lang="is-IS" sz="2100" dirty="0">
              <a:solidFill>
                <a:schemeClr val="dk1"/>
              </a:solidFill>
              <a:latin typeface="AvenirNext forINTUIT" panose="020B0503020202020204" pitchFamily="34" charset="77"/>
              <a:ea typeface="Avenir"/>
              <a:cs typeface="AvenirNext forINTUIT"/>
              <a:sym typeface="Avenir"/>
            </a:endParaRPr>
          </a:p>
        </p:txBody>
      </p:sp>
      <p:sp>
        <p:nvSpPr>
          <p:cNvPr id="71" name="Rectangle 70">
            <a:extLst>
              <a:ext uri="{FF2B5EF4-FFF2-40B4-BE49-F238E27FC236}">
                <a16:creationId xmlns:a16="http://schemas.microsoft.com/office/drawing/2014/main" id="{81282508-CC28-DC4A-A373-82605A7F3635}"/>
              </a:ext>
            </a:extLst>
          </p:cNvPr>
          <p:cNvSpPr/>
          <p:nvPr/>
        </p:nvSpPr>
        <p:spPr>
          <a:xfrm>
            <a:off x="7346498" y="1798642"/>
            <a:ext cx="693971" cy="693971"/>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72" name="Rectangle 71">
            <a:extLst>
              <a:ext uri="{FF2B5EF4-FFF2-40B4-BE49-F238E27FC236}">
                <a16:creationId xmlns:a16="http://schemas.microsoft.com/office/drawing/2014/main" id="{32E828C6-BFC8-D645-B126-4C0CE385E1C3}"/>
              </a:ext>
            </a:extLst>
          </p:cNvPr>
          <p:cNvSpPr/>
          <p:nvPr/>
        </p:nvSpPr>
        <p:spPr>
          <a:xfrm>
            <a:off x="10601264" y="2394549"/>
            <a:ext cx="695380" cy="695380"/>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73" name="Rectangle 72">
            <a:extLst>
              <a:ext uri="{FF2B5EF4-FFF2-40B4-BE49-F238E27FC236}">
                <a16:creationId xmlns:a16="http://schemas.microsoft.com/office/drawing/2014/main" id="{1E09FFA9-E8F8-864D-9BCE-6AB24039F2B4}"/>
              </a:ext>
            </a:extLst>
          </p:cNvPr>
          <p:cNvSpPr/>
          <p:nvPr/>
        </p:nvSpPr>
        <p:spPr>
          <a:xfrm>
            <a:off x="7927586" y="3616641"/>
            <a:ext cx="704633" cy="704633"/>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74" name="Rectangle 73">
            <a:extLst>
              <a:ext uri="{FF2B5EF4-FFF2-40B4-BE49-F238E27FC236}">
                <a16:creationId xmlns:a16="http://schemas.microsoft.com/office/drawing/2014/main" id="{C974AC7E-519B-E04B-A102-79B4806B602F}"/>
              </a:ext>
            </a:extLst>
          </p:cNvPr>
          <p:cNvSpPr/>
          <p:nvPr/>
        </p:nvSpPr>
        <p:spPr>
          <a:xfrm>
            <a:off x="7937180" y="5200711"/>
            <a:ext cx="685443" cy="685443"/>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75" name="Rectangle 74">
            <a:extLst>
              <a:ext uri="{FF2B5EF4-FFF2-40B4-BE49-F238E27FC236}">
                <a16:creationId xmlns:a16="http://schemas.microsoft.com/office/drawing/2014/main" id="{8AE6A3BC-53BE-FD48-9C69-C49870BD301F}"/>
              </a:ext>
            </a:extLst>
          </p:cNvPr>
          <p:cNvSpPr/>
          <p:nvPr/>
        </p:nvSpPr>
        <p:spPr>
          <a:xfrm>
            <a:off x="10246875" y="2910135"/>
            <a:ext cx="692984" cy="692984"/>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82" name="Rectangle 81">
            <a:extLst>
              <a:ext uri="{FF2B5EF4-FFF2-40B4-BE49-F238E27FC236}">
                <a16:creationId xmlns:a16="http://schemas.microsoft.com/office/drawing/2014/main" id="{D7098C99-B5E9-164B-B66F-38CA1DCFC8E1}"/>
              </a:ext>
            </a:extLst>
          </p:cNvPr>
          <p:cNvSpPr/>
          <p:nvPr/>
        </p:nvSpPr>
        <p:spPr>
          <a:xfrm>
            <a:off x="9971335" y="5392371"/>
            <a:ext cx="661773" cy="661773"/>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83" name="Rectangle 82">
            <a:extLst>
              <a:ext uri="{FF2B5EF4-FFF2-40B4-BE49-F238E27FC236}">
                <a16:creationId xmlns:a16="http://schemas.microsoft.com/office/drawing/2014/main" id="{571476DA-C8D8-A244-A322-0B92E7456CAD}"/>
              </a:ext>
            </a:extLst>
          </p:cNvPr>
          <p:cNvSpPr/>
          <p:nvPr/>
        </p:nvSpPr>
        <p:spPr>
          <a:xfrm>
            <a:off x="9359635" y="1992309"/>
            <a:ext cx="749930" cy="749930"/>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99" name="Rectangle 98">
            <a:extLst>
              <a:ext uri="{FF2B5EF4-FFF2-40B4-BE49-F238E27FC236}">
                <a16:creationId xmlns:a16="http://schemas.microsoft.com/office/drawing/2014/main" id="{93994BF9-3CEE-F04D-934D-51BCD9485516}"/>
              </a:ext>
            </a:extLst>
          </p:cNvPr>
          <p:cNvSpPr/>
          <p:nvPr/>
        </p:nvSpPr>
        <p:spPr>
          <a:xfrm>
            <a:off x="7346498" y="4136023"/>
            <a:ext cx="733634" cy="733634"/>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100" name="Rectangle 99">
            <a:extLst>
              <a:ext uri="{FF2B5EF4-FFF2-40B4-BE49-F238E27FC236}">
                <a16:creationId xmlns:a16="http://schemas.microsoft.com/office/drawing/2014/main" id="{AABB0EAF-3112-3C49-8019-1958D6337B37}"/>
              </a:ext>
            </a:extLst>
          </p:cNvPr>
          <p:cNvSpPr/>
          <p:nvPr/>
        </p:nvSpPr>
        <p:spPr>
          <a:xfrm>
            <a:off x="9752290" y="4118704"/>
            <a:ext cx="758081" cy="758081"/>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101" name="Rectangle 100">
            <a:extLst>
              <a:ext uri="{FF2B5EF4-FFF2-40B4-BE49-F238E27FC236}">
                <a16:creationId xmlns:a16="http://schemas.microsoft.com/office/drawing/2014/main" id="{A9757FAA-77B9-0B48-8652-87989FDE8042}"/>
              </a:ext>
            </a:extLst>
          </p:cNvPr>
          <p:cNvSpPr/>
          <p:nvPr/>
        </p:nvSpPr>
        <p:spPr>
          <a:xfrm>
            <a:off x="8291825" y="1549326"/>
            <a:ext cx="693971" cy="693971"/>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102" name="Rectangle 101">
            <a:extLst>
              <a:ext uri="{FF2B5EF4-FFF2-40B4-BE49-F238E27FC236}">
                <a16:creationId xmlns:a16="http://schemas.microsoft.com/office/drawing/2014/main" id="{96D40C42-16B7-4F4C-96EB-53EA19169AFD}"/>
              </a:ext>
            </a:extLst>
          </p:cNvPr>
          <p:cNvSpPr/>
          <p:nvPr/>
        </p:nvSpPr>
        <p:spPr>
          <a:xfrm>
            <a:off x="7820338" y="2316817"/>
            <a:ext cx="749930" cy="749930"/>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103" name="Rectangle 102">
            <a:extLst>
              <a:ext uri="{FF2B5EF4-FFF2-40B4-BE49-F238E27FC236}">
                <a16:creationId xmlns:a16="http://schemas.microsoft.com/office/drawing/2014/main" id="{5F3D4777-A9CC-0641-9A51-21F367AD8F54}"/>
              </a:ext>
            </a:extLst>
          </p:cNvPr>
          <p:cNvSpPr/>
          <p:nvPr/>
        </p:nvSpPr>
        <p:spPr>
          <a:xfrm>
            <a:off x="8491584" y="4641085"/>
            <a:ext cx="685443" cy="685443"/>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107" name="Rectangle 106">
            <a:extLst>
              <a:ext uri="{FF2B5EF4-FFF2-40B4-BE49-F238E27FC236}">
                <a16:creationId xmlns:a16="http://schemas.microsoft.com/office/drawing/2014/main" id="{D84D2113-0763-D94E-A70F-EFDC8D29F1DF}"/>
              </a:ext>
            </a:extLst>
          </p:cNvPr>
          <p:cNvSpPr/>
          <p:nvPr/>
        </p:nvSpPr>
        <p:spPr>
          <a:xfrm>
            <a:off x="9247659" y="3744759"/>
            <a:ext cx="758081" cy="758081"/>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20" name="Title 1">
            <a:extLst>
              <a:ext uri="{FF2B5EF4-FFF2-40B4-BE49-F238E27FC236}">
                <a16:creationId xmlns:a16="http://schemas.microsoft.com/office/drawing/2014/main" id="{C272DD22-F243-FB48-9265-E040DF7CA41D}"/>
              </a:ext>
            </a:extLst>
          </p:cNvPr>
          <p:cNvSpPr txBox="1">
            <a:spLocks/>
          </p:cNvSpPr>
          <p:nvPr/>
        </p:nvSpPr>
        <p:spPr>
          <a:xfrm>
            <a:off x="501174" y="252960"/>
            <a:ext cx="11105418" cy="546589"/>
          </a:xfrm>
          <a:prstGeom prst="rect">
            <a:avLst/>
          </a:prstGeom>
          <a:noFill/>
          <a:ln>
            <a:noFill/>
          </a:ln>
        </p:spPr>
        <p:txBody>
          <a:bodyPr spcFirstLastPara="1" wrap="square" lIns="91400" tIns="45700" rIns="91400" bIns="45700" anchor="t" anchorCtr="0"/>
          <a:lstStyle>
            <a:defPPr marR="0" lvl="0" algn="l" rtl="0">
              <a:lnSpc>
                <a:spcPct val="100000"/>
              </a:lnSpc>
              <a:spcBef>
                <a:spcPts val="0"/>
              </a:spcBef>
              <a:spcAft>
                <a:spcPts val="0"/>
              </a:spcAft>
            </a:defPPr>
            <a:lvl1pPr marR="0" lvl="0" algn="l" rtl="0">
              <a:lnSpc>
                <a:spcPct val="95000"/>
              </a:lnSpc>
              <a:spcBef>
                <a:spcPts val="0"/>
              </a:spcBef>
              <a:spcAft>
                <a:spcPts val="0"/>
              </a:spcAft>
              <a:buClr>
                <a:schemeClr val="accent1"/>
              </a:buClr>
              <a:buSzPts val="2999"/>
              <a:buFont typeface="Avenir Next For Intuit"/>
              <a:buNone/>
              <a:defRPr sz="2999" b="0" i="0" u="none" strike="noStrike" cap="none">
                <a:solidFill>
                  <a:schemeClr val="bg1"/>
                </a:solidFill>
                <a:latin typeface="Avenir Next For Intuit"/>
                <a:ea typeface="Avenir Next For Intuit"/>
                <a:cs typeface="Avenir Next For Intuit"/>
                <a:sym typeface="Avenir Next For Intui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ym typeface="Avenir"/>
              </a:rPr>
              <a:t>D4D Method: 2x2 Narrowing</a:t>
            </a:r>
            <a:endParaRPr lang="en-US" dirty="0"/>
          </a:p>
        </p:txBody>
      </p:sp>
    </p:spTree>
    <p:extLst>
      <p:ext uri="{BB962C8B-B14F-4D97-AF65-F5344CB8AC3E}">
        <p14:creationId xmlns:p14="http://schemas.microsoft.com/office/powerpoint/2010/main" val="24415129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2" name="Title 1"/>
          <p:cNvSpPr>
            <a:spLocks noGrp="1"/>
          </p:cNvSpPr>
          <p:nvPr>
            <p:ph type="title"/>
          </p:nvPr>
        </p:nvSpPr>
        <p:spPr>
          <a:xfrm>
            <a:off x="501174" y="252960"/>
            <a:ext cx="11105418" cy="546589"/>
          </a:xfrm>
        </p:spPr>
        <p:txBody>
          <a:bodyPr/>
          <a:lstStyle/>
          <a:p>
            <a:r>
              <a:rPr lang="en-US" dirty="0">
                <a:sym typeface="Avenir"/>
              </a:rPr>
              <a:t>D4D Method: 2x2 Narrowing</a:t>
            </a:r>
            <a:endParaRPr lang="en-US" b="0" dirty="0"/>
          </a:p>
        </p:txBody>
      </p:sp>
      <p:sp>
        <p:nvSpPr>
          <p:cNvPr id="32" name="Rectangle 31">
            <a:extLst>
              <a:ext uri="{FF2B5EF4-FFF2-40B4-BE49-F238E27FC236}">
                <a16:creationId xmlns:a16="http://schemas.microsoft.com/office/drawing/2014/main" id="{61E659DC-399D-BD47-9D34-4A27FB7A09F2}"/>
              </a:ext>
            </a:extLst>
          </p:cNvPr>
          <p:cNvSpPr/>
          <p:nvPr/>
        </p:nvSpPr>
        <p:spPr>
          <a:xfrm>
            <a:off x="440776" y="1000317"/>
            <a:ext cx="5631500" cy="1638534"/>
          </a:xfrm>
          <a:prstGeom prst="rect">
            <a:avLst/>
          </a:prstGeom>
          <a:solidFill>
            <a:srgbClr val="FFFFFF">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CDE53AE-BE5C-3146-A6C6-72D76CCCD7D8}"/>
              </a:ext>
            </a:extLst>
          </p:cNvPr>
          <p:cNvSpPr/>
          <p:nvPr/>
        </p:nvSpPr>
        <p:spPr>
          <a:xfrm>
            <a:off x="6838679" y="1161766"/>
            <a:ext cx="4675072" cy="5237486"/>
          </a:xfrm>
          <a:prstGeom prst="rect">
            <a:avLst/>
          </a:prstGeom>
          <a:no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cxnSp>
        <p:nvCxnSpPr>
          <p:cNvPr id="38" name="Straight Connector 37">
            <a:extLst>
              <a:ext uri="{FF2B5EF4-FFF2-40B4-BE49-F238E27FC236}">
                <a16:creationId xmlns:a16="http://schemas.microsoft.com/office/drawing/2014/main" id="{0C5F3D22-486E-BE4C-8EC8-EB2012AEFAF2}"/>
              </a:ext>
            </a:extLst>
          </p:cNvPr>
          <p:cNvCxnSpPr/>
          <p:nvPr/>
        </p:nvCxnSpPr>
        <p:spPr>
          <a:xfrm>
            <a:off x="6838679" y="3673054"/>
            <a:ext cx="4675072" cy="17575"/>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E7815A06-63FD-5341-BA0A-5553861E2C0E}"/>
              </a:ext>
            </a:extLst>
          </p:cNvPr>
          <p:cNvSpPr/>
          <p:nvPr/>
        </p:nvSpPr>
        <p:spPr>
          <a:xfrm>
            <a:off x="7377663" y="1798642"/>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1" name="Rectangle 40">
            <a:extLst>
              <a:ext uri="{FF2B5EF4-FFF2-40B4-BE49-F238E27FC236}">
                <a16:creationId xmlns:a16="http://schemas.microsoft.com/office/drawing/2014/main" id="{2EDA9E17-9F95-7641-9983-71E64AB6709D}"/>
              </a:ext>
            </a:extLst>
          </p:cNvPr>
          <p:cNvSpPr/>
          <p:nvPr/>
        </p:nvSpPr>
        <p:spPr>
          <a:xfrm>
            <a:off x="7103778" y="455783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2" name="Rectangle 41">
            <a:extLst>
              <a:ext uri="{FF2B5EF4-FFF2-40B4-BE49-F238E27FC236}">
                <a16:creationId xmlns:a16="http://schemas.microsoft.com/office/drawing/2014/main" id="{669CE027-6927-B74A-B917-64258E5EE5FB}"/>
              </a:ext>
            </a:extLst>
          </p:cNvPr>
          <p:cNvSpPr/>
          <p:nvPr/>
        </p:nvSpPr>
        <p:spPr>
          <a:xfrm>
            <a:off x="7694022" y="559046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3" name="Rectangle 42">
            <a:extLst>
              <a:ext uri="{FF2B5EF4-FFF2-40B4-BE49-F238E27FC236}">
                <a16:creationId xmlns:a16="http://schemas.microsoft.com/office/drawing/2014/main" id="{BA73468D-B8AE-4E4E-8AEB-1F9AB9008484}"/>
              </a:ext>
            </a:extLst>
          </p:cNvPr>
          <p:cNvSpPr/>
          <p:nvPr/>
        </p:nvSpPr>
        <p:spPr>
          <a:xfrm>
            <a:off x="10884175" y="2912615"/>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4" name="Rectangle 43">
            <a:extLst>
              <a:ext uri="{FF2B5EF4-FFF2-40B4-BE49-F238E27FC236}">
                <a16:creationId xmlns:a16="http://schemas.microsoft.com/office/drawing/2014/main" id="{CEA78AAE-9515-DF4B-98FB-421CCBC39932}"/>
              </a:ext>
            </a:extLst>
          </p:cNvPr>
          <p:cNvSpPr/>
          <p:nvPr/>
        </p:nvSpPr>
        <p:spPr>
          <a:xfrm>
            <a:off x="10295188" y="568505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5" name="Rectangle 44">
            <a:extLst>
              <a:ext uri="{FF2B5EF4-FFF2-40B4-BE49-F238E27FC236}">
                <a16:creationId xmlns:a16="http://schemas.microsoft.com/office/drawing/2014/main" id="{25204DD2-0B37-E747-A804-863C26543855}"/>
              </a:ext>
            </a:extLst>
          </p:cNvPr>
          <p:cNvSpPr/>
          <p:nvPr/>
        </p:nvSpPr>
        <p:spPr>
          <a:xfrm>
            <a:off x="9726915" y="2638851"/>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6" name="Rectangle 45">
            <a:extLst>
              <a:ext uri="{FF2B5EF4-FFF2-40B4-BE49-F238E27FC236}">
                <a16:creationId xmlns:a16="http://schemas.microsoft.com/office/drawing/2014/main" id="{F6392925-B469-A941-9857-878242929040}"/>
              </a:ext>
            </a:extLst>
          </p:cNvPr>
          <p:cNvSpPr/>
          <p:nvPr/>
        </p:nvSpPr>
        <p:spPr>
          <a:xfrm>
            <a:off x="8256435" y="4832370"/>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7" name="Rectangle 46">
            <a:extLst>
              <a:ext uri="{FF2B5EF4-FFF2-40B4-BE49-F238E27FC236}">
                <a16:creationId xmlns:a16="http://schemas.microsoft.com/office/drawing/2014/main" id="{0C60E881-1FF2-3F47-9079-C9735672DD21}"/>
              </a:ext>
            </a:extLst>
          </p:cNvPr>
          <p:cNvSpPr/>
          <p:nvPr/>
        </p:nvSpPr>
        <p:spPr>
          <a:xfrm>
            <a:off x="10796821" y="4806406"/>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8" name="TextBox 47">
            <a:extLst>
              <a:ext uri="{FF2B5EF4-FFF2-40B4-BE49-F238E27FC236}">
                <a16:creationId xmlns:a16="http://schemas.microsoft.com/office/drawing/2014/main" id="{49F2692E-F5D3-F54F-B855-A50E86793FF7}"/>
              </a:ext>
            </a:extLst>
          </p:cNvPr>
          <p:cNvSpPr txBox="1"/>
          <p:nvPr/>
        </p:nvSpPr>
        <p:spPr>
          <a:xfrm>
            <a:off x="10751062" y="3355962"/>
            <a:ext cx="1209932" cy="922368"/>
          </a:xfrm>
          <a:prstGeom prst="rect">
            <a:avLst/>
          </a:prstGeom>
          <a:solidFill>
            <a:schemeClr val="bg1"/>
          </a:solidFill>
          <a:ln>
            <a:solidFill>
              <a:schemeClr val="accent1"/>
            </a:solidFill>
          </a:ln>
        </p:spPr>
        <p:txBody>
          <a:bodyPr wrap="square" rtlCol="0">
            <a:spAutoFit/>
          </a:bodyPr>
          <a:lstStyle/>
          <a:p>
            <a:pPr algn="ctr" defTabSz="913852"/>
            <a:r>
              <a:rPr lang="en-US" sz="1798" dirty="0"/>
              <a:t>Can be done today</a:t>
            </a:r>
          </a:p>
        </p:txBody>
      </p:sp>
      <p:sp>
        <p:nvSpPr>
          <p:cNvPr id="49" name="TextBox 48">
            <a:extLst>
              <a:ext uri="{FF2B5EF4-FFF2-40B4-BE49-F238E27FC236}">
                <a16:creationId xmlns:a16="http://schemas.microsoft.com/office/drawing/2014/main" id="{FE570520-C855-B640-89BF-8EBDB2646260}"/>
              </a:ext>
            </a:extLst>
          </p:cNvPr>
          <p:cNvSpPr txBox="1"/>
          <p:nvPr/>
        </p:nvSpPr>
        <p:spPr>
          <a:xfrm>
            <a:off x="6243310" y="3345143"/>
            <a:ext cx="1358059" cy="922368"/>
          </a:xfrm>
          <a:prstGeom prst="rect">
            <a:avLst/>
          </a:prstGeom>
          <a:solidFill>
            <a:schemeClr val="bg1"/>
          </a:solidFill>
          <a:ln>
            <a:solidFill>
              <a:schemeClr val="accent1"/>
            </a:solidFill>
          </a:ln>
        </p:spPr>
        <p:txBody>
          <a:bodyPr wrap="square" rtlCol="0">
            <a:spAutoFit/>
          </a:bodyPr>
          <a:lstStyle/>
          <a:p>
            <a:pPr algn="ctr" defTabSz="913852"/>
            <a:r>
              <a:rPr lang="en-US" sz="1798" dirty="0"/>
              <a:t>Requires new capabilities</a:t>
            </a:r>
          </a:p>
        </p:txBody>
      </p:sp>
      <p:cxnSp>
        <p:nvCxnSpPr>
          <p:cNvPr id="50" name="Straight Connector 49">
            <a:extLst>
              <a:ext uri="{FF2B5EF4-FFF2-40B4-BE49-F238E27FC236}">
                <a16:creationId xmlns:a16="http://schemas.microsoft.com/office/drawing/2014/main" id="{041DB9C4-ACA8-5841-9A8C-9A02FF633428}"/>
              </a:ext>
            </a:extLst>
          </p:cNvPr>
          <p:cNvCxnSpPr>
            <a:stCxn id="37" idx="0"/>
            <a:endCxn id="37" idx="2"/>
          </p:cNvCxnSpPr>
          <p:nvPr/>
        </p:nvCxnSpPr>
        <p:spPr>
          <a:xfrm>
            <a:off x="9176215" y="1161766"/>
            <a:ext cx="0" cy="5237486"/>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E4A02253-394F-D44D-B645-11AF6528BD36}"/>
              </a:ext>
            </a:extLst>
          </p:cNvPr>
          <p:cNvSpPr txBox="1"/>
          <p:nvPr/>
        </p:nvSpPr>
        <p:spPr>
          <a:xfrm>
            <a:off x="8440976" y="821177"/>
            <a:ext cx="1502701" cy="922368"/>
          </a:xfrm>
          <a:prstGeom prst="rect">
            <a:avLst/>
          </a:prstGeom>
          <a:solidFill>
            <a:schemeClr val="bg1"/>
          </a:solidFill>
          <a:ln>
            <a:solidFill>
              <a:schemeClr val="accent1"/>
            </a:solidFill>
          </a:ln>
        </p:spPr>
        <p:txBody>
          <a:bodyPr wrap="square" rtlCol="0">
            <a:spAutoFit/>
          </a:bodyPr>
          <a:lstStyle/>
          <a:p>
            <a:pPr algn="ctr" defTabSz="913852"/>
            <a:r>
              <a:rPr lang="en-US" sz="1798" dirty="0"/>
              <a:t>High impact on customer benefit</a:t>
            </a:r>
          </a:p>
        </p:txBody>
      </p:sp>
      <p:sp>
        <p:nvSpPr>
          <p:cNvPr id="52" name="TextBox 51">
            <a:extLst>
              <a:ext uri="{FF2B5EF4-FFF2-40B4-BE49-F238E27FC236}">
                <a16:creationId xmlns:a16="http://schemas.microsoft.com/office/drawing/2014/main" id="{15806175-7C52-C447-9569-4705CBEC2909}"/>
              </a:ext>
            </a:extLst>
          </p:cNvPr>
          <p:cNvSpPr txBox="1"/>
          <p:nvPr/>
        </p:nvSpPr>
        <p:spPr>
          <a:xfrm>
            <a:off x="8424865" y="5837721"/>
            <a:ext cx="1502701" cy="922368"/>
          </a:xfrm>
          <a:prstGeom prst="rect">
            <a:avLst/>
          </a:prstGeom>
          <a:solidFill>
            <a:schemeClr val="bg1"/>
          </a:solidFill>
          <a:ln>
            <a:solidFill>
              <a:schemeClr val="accent1"/>
            </a:solidFill>
          </a:ln>
        </p:spPr>
        <p:txBody>
          <a:bodyPr wrap="square" rtlCol="0">
            <a:spAutoFit/>
          </a:bodyPr>
          <a:lstStyle/>
          <a:p>
            <a:pPr algn="ctr" defTabSz="913852"/>
            <a:r>
              <a:rPr lang="en-US" sz="1798" dirty="0"/>
              <a:t>Low impact on customer benefit</a:t>
            </a:r>
          </a:p>
        </p:txBody>
      </p:sp>
      <p:sp>
        <p:nvSpPr>
          <p:cNvPr id="53" name="Rectangle 52">
            <a:extLst>
              <a:ext uri="{FF2B5EF4-FFF2-40B4-BE49-F238E27FC236}">
                <a16:creationId xmlns:a16="http://schemas.microsoft.com/office/drawing/2014/main" id="{0009C8C6-10AB-F046-ABD7-91B5BB28ABDB}"/>
              </a:ext>
            </a:extLst>
          </p:cNvPr>
          <p:cNvSpPr/>
          <p:nvPr/>
        </p:nvSpPr>
        <p:spPr>
          <a:xfrm>
            <a:off x="7915500" y="3050008"/>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54" name="Rectangle 53">
            <a:extLst>
              <a:ext uri="{FF2B5EF4-FFF2-40B4-BE49-F238E27FC236}">
                <a16:creationId xmlns:a16="http://schemas.microsoft.com/office/drawing/2014/main" id="{FBCD8AD9-0AB6-3C43-AC05-7FAD677BE224}"/>
              </a:ext>
            </a:extLst>
          </p:cNvPr>
          <p:cNvSpPr/>
          <p:nvPr/>
        </p:nvSpPr>
        <p:spPr>
          <a:xfrm>
            <a:off x="8493863" y="2346770"/>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23" name="Rectangle 22">
            <a:extLst>
              <a:ext uri="{FF2B5EF4-FFF2-40B4-BE49-F238E27FC236}">
                <a16:creationId xmlns:a16="http://schemas.microsoft.com/office/drawing/2014/main" id="{41EAA881-86D8-4142-8AE8-BAA39AA0A91B}"/>
              </a:ext>
            </a:extLst>
          </p:cNvPr>
          <p:cNvSpPr/>
          <p:nvPr/>
        </p:nvSpPr>
        <p:spPr>
          <a:xfrm>
            <a:off x="10884175" y="1461615"/>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24" name="Shape 1003">
            <a:extLst>
              <a:ext uri="{FF2B5EF4-FFF2-40B4-BE49-F238E27FC236}">
                <a16:creationId xmlns:a16="http://schemas.microsoft.com/office/drawing/2014/main" id="{FFFDE4D3-AB88-764C-BEC6-875F5847C546}"/>
              </a:ext>
            </a:extLst>
          </p:cNvPr>
          <p:cNvSpPr/>
          <p:nvPr/>
        </p:nvSpPr>
        <p:spPr>
          <a:xfrm>
            <a:off x="505755" y="1143595"/>
            <a:ext cx="5706391" cy="5514268"/>
          </a:xfrm>
          <a:prstGeom prst="rect">
            <a:avLst/>
          </a:prstGeom>
          <a:noFill/>
          <a:ln>
            <a:noFill/>
          </a:ln>
        </p:spPr>
        <p:txBody>
          <a:bodyPr lIns="91399" tIns="45687" rIns="91399" bIns="45687" anchor="t" anchorCtr="0">
            <a:noAutofit/>
          </a:bodyPr>
          <a:lstStyle/>
          <a:p>
            <a:r>
              <a:rPr lang="is-IS" sz="2100" dirty="0">
                <a:solidFill>
                  <a:schemeClr val="tx2"/>
                </a:solidFill>
                <a:latin typeface="AvenirNext forINTUIT" panose="020B0503020202020204" pitchFamily="34" charset="77"/>
                <a:ea typeface="Avenir"/>
                <a:cs typeface="AvenirNext forINTUIT"/>
                <a:sym typeface="Avenir"/>
              </a:rPr>
              <a:t>Narrowing is about </a:t>
            </a:r>
            <a:r>
              <a:rPr lang="is-IS" sz="2100" b="1" dirty="0">
                <a:solidFill>
                  <a:schemeClr val="tx2"/>
                </a:solidFill>
                <a:latin typeface="AvenirNext forINTUIT" panose="020B0503020202020204" pitchFamily="34" charset="77"/>
                <a:ea typeface="Avenir"/>
                <a:cs typeface="AvenirNext forINTUIT"/>
                <a:sym typeface="Avenir"/>
              </a:rPr>
              <a:t>making decisions with intention</a:t>
            </a:r>
            <a:r>
              <a:rPr lang="is-IS" sz="2100" dirty="0">
                <a:solidFill>
                  <a:schemeClr val="tx2"/>
                </a:solidFill>
                <a:latin typeface="AvenirNext forINTUIT" panose="020B0503020202020204" pitchFamily="34" charset="77"/>
                <a:ea typeface="Avenir"/>
                <a:cs typeface="AvenirNext forINTUIT"/>
                <a:sym typeface="Avenir"/>
              </a:rPr>
              <a:t>. It’s not about reaching consensus on the easiest idea to implement or voting for your favorite.</a:t>
            </a:r>
          </a:p>
          <a:p>
            <a:endParaRPr lang="is-IS" sz="2100" dirty="0">
              <a:solidFill>
                <a:schemeClr val="dk1"/>
              </a:solidFill>
              <a:latin typeface="AvenirNext forINTUIT" panose="020B0503020202020204" pitchFamily="34" charset="77"/>
              <a:ea typeface="Avenir"/>
              <a:cs typeface="AvenirNext forINTUIT"/>
              <a:sym typeface="Avenir"/>
            </a:endParaRPr>
          </a:p>
          <a:p>
            <a:r>
              <a:rPr lang="en-US" sz="2100" dirty="0">
                <a:latin typeface="AvenirNext forINTUIT" panose="020B0503020202020204" pitchFamily="34" charset="77"/>
              </a:rPr>
              <a:t>A 2x2 forces the team to balance the </a:t>
            </a:r>
            <a:r>
              <a:rPr lang="en-US" sz="2100" b="1" dirty="0">
                <a:latin typeface="AvenirNext forINTUIT" panose="020B0503020202020204" pitchFamily="34" charset="77"/>
              </a:rPr>
              <a:t>tension </a:t>
            </a:r>
            <a:r>
              <a:rPr lang="en-US" sz="2100" dirty="0">
                <a:latin typeface="AvenirNext forINTUIT" panose="020B0503020202020204" pitchFamily="34" charset="77"/>
              </a:rPr>
              <a:t>between </a:t>
            </a:r>
            <a:r>
              <a:rPr lang="en-US" sz="2100" b="1" dirty="0">
                <a:latin typeface="AvenirNext forINTUIT" panose="020B0503020202020204" pitchFamily="34" charset="77"/>
              </a:rPr>
              <a:t>two distinct criteria</a:t>
            </a:r>
            <a:r>
              <a:rPr lang="en-US" sz="2100" dirty="0">
                <a:latin typeface="AvenirNext forINTUIT" panose="020B0503020202020204" pitchFamily="34" charset="77"/>
              </a:rPr>
              <a:t>. Ideas are then placed on the 2x2 matrix relative to each other, which fosters productive debate and intentional decisions about which ideas the team will pursue.</a:t>
            </a:r>
          </a:p>
          <a:p>
            <a:endParaRPr lang="is-IS" sz="2100" dirty="0">
              <a:solidFill>
                <a:schemeClr val="dk1"/>
              </a:solidFill>
              <a:latin typeface="AvenirNext forINTUIT" panose="020B0503020202020204" pitchFamily="34" charset="77"/>
              <a:ea typeface="Avenir"/>
              <a:cs typeface="AvenirNext forINTUIT"/>
              <a:sym typeface="Avenir"/>
            </a:endParaRPr>
          </a:p>
        </p:txBody>
      </p:sp>
    </p:spTree>
    <p:extLst>
      <p:ext uri="{BB962C8B-B14F-4D97-AF65-F5344CB8AC3E}">
        <p14:creationId xmlns:p14="http://schemas.microsoft.com/office/powerpoint/2010/main" val="26695931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2" name="Title 1"/>
          <p:cNvSpPr>
            <a:spLocks noGrp="1"/>
          </p:cNvSpPr>
          <p:nvPr>
            <p:ph type="title"/>
          </p:nvPr>
        </p:nvSpPr>
        <p:spPr>
          <a:xfrm>
            <a:off x="501174" y="252960"/>
            <a:ext cx="11105418" cy="546589"/>
          </a:xfrm>
        </p:spPr>
        <p:txBody>
          <a:bodyPr/>
          <a:lstStyle/>
          <a:p>
            <a:r>
              <a:rPr lang="en-US" dirty="0">
                <a:sym typeface="Avenir"/>
              </a:rPr>
              <a:t>D4D Method: 2x2 Narrowing</a:t>
            </a:r>
            <a:endParaRPr lang="en-US" b="0" dirty="0"/>
          </a:p>
        </p:txBody>
      </p:sp>
      <p:sp>
        <p:nvSpPr>
          <p:cNvPr id="32" name="Rectangle 31">
            <a:extLst>
              <a:ext uri="{FF2B5EF4-FFF2-40B4-BE49-F238E27FC236}">
                <a16:creationId xmlns:a16="http://schemas.microsoft.com/office/drawing/2014/main" id="{61E659DC-399D-BD47-9D34-4A27FB7A09F2}"/>
              </a:ext>
            </a:extLst>
          </p:cNvPr>
          <p:cNvSpPr/>
          <p:nvPr/>
        </p:nvSpPr>
        <p:spPr>
          <a:xfrm>
            <a:off x="440776" y="1000316"/>
            <a:ext cx="5631500" cy="4055354"/>
          </a:xfrm>
          <a:prstGeom prst="rect">
            <a:avLst/>
          </a:prstGeom>
          <a:solidFill>
            <a:srgbClr val="FFFFFF">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CDE53AE-BE5C-3146-A6C6-72D76CCCD7D8}"/>
              </a:ext>
            </a:extLst>
          </p:cNvPr>
          <p:cNvSpPr/>
          <p:nvPr/>
        </p:nvSpPr>
        <p:spPr>
          <a:xfrm>
            <a:off x="6838679" y="1161766"/>
            <a:ext cx="4675072" cy="5237486"/>
          </a:xfrm>
          <a:prstGeom prst="rect">
            <a:avLst/>
          </a:prstGeom>
          <a:no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cxnSp>
        <p:nvCxnSpPr>
          <p:cNvPr id="38" name="Straight Connector 37">
            <a:extLst>
              <a:ext uri="{FF2B5EF4-FFF2-40B4-BE49-F238E27FC236}">
                <a16:creationId xmlns:a16="http://schemas.microsoft.com/office/drawing/2014/main" id="{0C5F3D22-486E-BE4C-8EC8-EB2012AEFAF2}"/>
              </a:ext>
            </a:extLst>
          </p:cNvPr>
          <p:cNvCxnSpPr/>
          <p:nvPr/>
        </p:nvCxnSpPr>
        <p:spPr>
          <a:xfrm>
            <a:off x="6838679" y="3673054"/>
            <a:ext cx="4675072" cy="17575"/>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E7815A06-63FD-5341-BA0A-5553861E2C0E}"/>
              </a:ext>
            </a:extLst>
          </p:cNvPr>
          <p:cNvSpPr/>
          <p:nvPr/>
        </p:nvSpPr>
        <p:spPr>
          <a:xfrm>
            <a:off x="7377663" y="1798642"/>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0" name="Rectangle 39">
            <a:extLst>
              <a:ext uri="{FF2B5EF4-FFF2-40B4-BE49-F238E27FC236}">
                <a16:creationId xmlns:a16="http://schemas.microsoft.com/office/drawing/2014/main" id="{5E8521E7-628A-1348-8489-0BD82E30E84E}"/>
              </a:ext>
            </a:extLst>
          </p:cNvPr>
          <p:cNvSpPr/>
          <p:nvPr/>
        </p:nvSpPr>
        <p:spPr>
          <a:xfrm>
            <a:off x="10884175" y="1461615"/>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1" name="Rectangle 40">
            <a:extLst>
              <a:ext uri="{FF2B5EF4-FFF2-40B4-BE49-F238E27FC236}">
                <a16:creationId xmlns:a16="http://schemas.microsoft.com/office/drawing/2014/main" id="{2EDA9E17-9F95-7641-9983-71E64AB6709D}"/>
              </a:ext>
            </a:extLst>
          </p:cNvPr>
          <p:cNvSpPr/>
          <p:nvPr/>
        </p:nvSpPr>
        <p:spPr>
          <a:xfrm>
            <a:off x="7103778" y="455783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2" name="Rectangle 41">
            <a:extLst>
              <a:ext uri="{FF2B5EF4-FFF2-40B4-BE49-F238E27FC236}">
                <a16:creationId xmlns:a16="http://schemas.microsoft.com/office/drawing/2014/main" id="{669CE027-6927-B74A-B917-64258E5EE5FB}"/>
              </a:ext>
            </a:extLst>
          </p:cNvPr>
          <p:cNvSpPr/>
          <p:nvPr/>
        </p:nvSpPr>
        <p:spPr>
          <a:xfrm>
            <a:off x="7694022" y="559046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3" name="Rectangle 42">
            <a:extLst>
              <a:ext uri="{FF2B5EF4-FFF2-40B4-BE49-F238E27FC236}">
                <a16:creationId xmlns:a16="http://schemas.microsoft.com/office/drawing/2014/main" id="{BA73468D-B8AE-4E4E-8AEB-1F9AB9008484}"/>
              </a:ext>
            </a:extLst>
          </p:cNvPr>
          <p:cNvSpPr/>
          <p:nvPr/>
        </p:nvSpPr>
        <p:spPr>
          <a:xfrm>
            <a:off x="10884175" y="2912615"/>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4" name="Rectangle 43">
            <a:extLst>
              <a:ext uri="{FF2B5EF4-FFF2-40B4-BE49-F238E27FC236}">
                <a16:creationId xmlns:a16="http://schemas.microsoft.com/office/drawing/2014/main" id="{CEA78AAE-9515-DF4B-98FB-421CCBC39932}"/>
              </a:ext>
            </a:extLst>
          </p:cNvPr>
          <p:cNvSpPr/>
          <p:nvPr/>
        </p:nvSpPr>
        <p:spPr>
          <a:xfrm>
            <a:off x="10295188" y="5685059"/>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5" name="Rectangle 44">
            <a:extLst>
              <a:ext uri="{FF2B5EF4-FFF2-40B4-BE49-F238E27FC236}">
                <a16:creationId xmlns:a16="http://schemas.microsoft.com/office/drawing/2014/main" id="{25204DD2-0B37-E747-A804-863C26543855}"/>
              </a:ext>
            </a:extLst>
          </p:cNvPr>
          <p:cNvSpPr/>
          <p:nvPr/>
        </p:nvSpPr>
        <p:spPr>
          <a:xfrm>
            <a:off x="9726915" y="2638851"/>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6" name="Rectangle 45">
            <a:extLst>
              <a:ext uri="{FF2B5EF4-FFF2-40B4-BE49-F238E27FC236}">
                <a16:creationId xmlns:a16="http://schemas.microsoft.com/office/drawing/2014/main" id="{F6392925-B469-A941-9857-878242929040}"/>
              </a:ext>
            </a:extLst>
          </p:cNvPr>
          <p:cNvSpPr/>
          <p:nvPr/>
        </p:nvSpPr>
        <p:spPr>
          <a:xfrm>
            <a:off x="8256435" y="4832370"/>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7" name="Rectangle 46">
            <a:extLst>
              <a:ext uri="{FF2B5EF4-FFF2-40B4-BE49-F238E27FC236}">
                <a16:creationId xmlns:a16="http://schemas.microsoft.com/office/drawing/2014/main" id="{0C60E881-1FF2-3F47-9079-C9735672DD21}"/>
              </a:ext>
            </a:extLst>
          </p:cNvPr>
          <p:cNvSpPr/>
          <p:nvPr/>
        </p:nvSpPr>
        <p:spPr>
          <a:xfrm>
            <a:off x="10796821" y="4806406"/>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48" name="TextBox 47">
            <a:extLst>
              <a:ext uri="{FF2B5EF4-FFF2-40B4-BE49-F238E27FC236}">
                <a16:creationId xmlns:a16="http://schemas.microsoft.com/office/drawing/2014/main" id="{49F2692E-F5D3-F54F-B855-A50E86793FF7}"/>
              </a:ext>
            </a:extLst>
          </p:cNvPr>
          <p:cNvSpPr txBox="1"/>
          <p:nvPr/>
        </p:nvSpPr>
        <p:spPr>
          <a:xfrm>
            <a:off x="10751062" y="3355962"/>
            <a:ext cx="1215649" cy="922368"/>
          </a:xfrm>
          <a:prstGeom prst="rect">
            <a:avLst/>
          </a:prstGeom>
          <a:solidFill>
            <a:schemeClr val="bg1"/>
          </a:solidFill>
          <a:ln>
            <a:solidFill>
              <a:schemeClr val="accent1"/>
            </a:solidFill>
          </a:ln>
        </p:spPr>
        <p:txBody>
          <a:bodyPr wrap="square" rtlCol="0">
            <a:spAutoFit/>
          </a:bodyPr>
          <a:lstStyle/>
          <a:p>
            <a:pPr algn="ctr" defTabSz="913852"/>
            <a:r>
              <a:rPr lang="en-US" sz="1798" dirty="0"/>
              <a:t>Can be done today</a:t>
            </a:r>
          </a:p>
        </p:txBody>
      </p:sp>
      <p:sp>
        <p:nvSpPr>
          <p:cNvPr id="49" name="TextBox 48">
            <a:extLst>
              <a:ext uri="{FF2B5EF4-FFF2-40B4-BE49-F238E27FC236}">
                <a16:creationId xmlns:a16="http://schemas.microsoft.com/office/drawing/2014/main" id="{FE570520-C855-B640-89BF-8EBDB2646260}"/>
              </a:ext>
            </a:extLst>
          </p:cNvPr>
          <p:cNvSpPr txBox="1"/>
          <p:nvPr/>
        </p:nvSpPr>
        <p:spPr>
          <a:xfrm>
            <a:off x="6243310" y="3345143"/>
            <a:ext cx="1358058" cy="922368"/>
          </a:xfrm>
          <a:prstGeom prst="rect">
            <a:avLst/>
          </a:prstGeom>
          <a:solidFill>
            <a:schemeClr val="bg1"/>
          </a:solidFill>
          <a:ln>
            <a:solidFill>
              <a:schemeClr val="accent1"/>
            </a:solidFill>
          </a:ln>
        </p:spPr>
        <p:txBody>
          <a:bodyPr wrap="square" rtlCol="0">
            <a:spAutoFit/>
          </a:bodyPr>
          <a:lstStyle/>
          <a:p>
            <a:pPr algn="ctr" defTabSz="913852"/>
            <a:r>
              <a:rPr lang="en-US" sz="1798" dirty="0"/>
              <a:t>Requires new capabilities</a:t>
            </a:r>
          </a:p>
        </p:txBody>
      </p:sp>
      <p:cxnSp>
        <p:nvCxnSpPr>
          <p:cNvPr id="50" name="Straight Connector 49">
            <a:extLst>
              <a:ext uri="{FF2B5EF4-FFF2-40B4-BE49-F238E27FC236}">
                <a16:creationId xmlns:a16="http://schemas.microsoft.com/office/drawing/2014/main" id="{041DB9C4-ACA8-5841-9A8C-9A02FF633428}"/>
              </a:ext>
            </a:extLst>
          </p:cNvPr>
          <p:cNvCxnSpPr>
            <a:stCxn id="37" idx="0"/>
            <a:endCxn id="37" idx="2"/>
          </p:cNvCxnSpPr>
          <p:nvPr/>
        </p:nvCxnSpPr>
        <p:spPr>
          <a:xfrm>
            <a:off x="9176215" y="1161766"/>
            <a:ext cx="0" cy="5237486"/>
          </a:xfrm>
          <a:prstGeom prst="line">
            <a:avLst/>
          </a:prstGeom>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E4A02253-394F-D44D-B645-11AF6528BD36}"/>
              </a:ext>
            </a:extLst>
          </p:cNvPr>
          <p:cNvSpPr txBox="1"/>
          <p:nvPr/>
        </p:nvSpPr>
        <p:spPr>
          <a:xfrm>
            <a:off x="8440976" y="821177"/>
            <a:ext cx="1502701" cy="922368"/>
          </a:xfrm>
          <a:prstGeom prst="rect">
            <a:avLst/>
          </a:prstGeom>
          <a:solidFill>
            <a:schemeClr val="bg1"/>
          </a:solidFill>
          <a:ln>
            <a:solidFill>
              <a:schemeClr val="accent1"/>
            </a:solidFill>
          </a:ln>
        </p:spPr>
        <p:txBody>
          <a:bodyPr wrap="square" rtlCol="0">
            <a:spAutoFit/>
          </a:bodyPr>
          <a:lstStyle/>
          <a:p>
            <a:pPr algn="ctr" defTabSz="913852"/>
            <a:r>
              <a:rPr lang="en-US" sz="1798" dirty="0"/>
              <a:t>High impact on customer benefit</a:t>
            </a:r>
          </a:p>
        </p:txBody>
      </p:sp>
      <p:sp>
        <p:nvSpPr>
          <p:cNvPr id="52" name="TextBox 51">
            <a:extLst>
              <a:ext uri="{FF2B5EF4-FFF2-40B4-BE49-F238E27FC236}">
                <a16:creationId xmlns:a16="http://schemas.microsoft.com/office/drawing/2014/main" id="{15806175-7C52-C447-9569-4705CBEC2909}"/>
              </a:ext>
            </a:extLst>
          </p:cNvPr>
          <p:cNvSpPr txBox="1"/>
          <p:nvPr/>
        </p:nvSpPr>
        <p:spPr>
          <a:xfrm>
            <a:off x="8424865" y="5837721"/>
            <a:ext cx="1502701" cy="922368"/>
          </a:xfrm>
          <a:prstGeom prst="rect">
            <a:avLst/>
          </a:prstGeom>
          <a:solidFill>
            <a:schemeClr val="bg1"/>
          </a:solidFill>
          <a:ln>
            <a:solidFill>
              <a:schemeClr val="accent1"/>
            </a:solidFill>
          </a:ln>
        </p:spPr>
        <p:txBody>
          <a:bodyPr wrap="square" rtlCol="0">
            <a:spAutoFit/>
          </a:bodyPr>
          <a:lstStyle/>
          <a:p>
            <a:pPr algn="ctr" defTabSz="913852"/>
            <a:r>
              <a:rPr lang="en-US" sz="1798" dirty="0"/>
              <a:t>Low impact on customer benefit</a:t>
            </a:r>
          </a:p>
        </p:txBody>
      </p:sp>
      <p:sp>
        <p:nvSpPr>
          <p:cNvPr id="53" name="Rectangle 52">
            <a:extLst>
              <a:ext uri="{FF2B5EF4-FFF2-40B4-BE49-F238E27FC236}">
                <a16:creationId xmlns:a16="http://schemas.microsoft.com/office/drawing/2014/main" id="{0009C8C6-10AB-F046-ABD7-91B5BB28ABDB}"/>
              </a:ext>
            </a:extLst>
          </p:cNvPr>
          <p:cNvSpPr/>
          <p:nvPr/>
        </p:nvSpPr>
        <p:spPr>
          <a:xfrm>
            <a:off x="7915500" y="3050008"/>
            <a:ext cx="369085" cy="369085"/>
          </a:xfrm>
          <a:prstGeom prst="rect">
            <a:avLst/>
          </a:prstGeom>
          <a:solidFill>
            <a:schemeClr val="bg2">
              <a:lumMod val="40000"/>
              <a:lumOff val="60000"/>
            </a:schemeClr>
          </a:solidFill>
          <a:ln>
            <a:solidFill>
              <a:schemeClr val="bg2">
                <a:lumMod val="40000"/>
                <a:lumOff val="60000"/>
              </a:schemeClr>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54" name="Rectangle 53">
            <a:extLst>
              <a:ext uri="{FF2B5EF4-FFF2-40B4-BE49-F238E27FC236}">
                <a16:creationId xmlns:a16="http://schemas.microsoft.com/office/drawing/2014/main" id="{FBCD8AD9-0AB6-3C43-AC05-7FAD677BE224}"/>
              </a:ext>
            </a:extLst>
          </p:cNvPr>
          <p:cNvSpPr/>
          <p:nvPr/>
        </p:nvSpPr>
        <p:spPr>
          <a:xfrm>
            <a:off x="8493863" y="2346770"/>
            <a:ext cx="369085" cy="369085"/>
          </a:xfrm>
          <a:prstGeom prst="rect">
            <a:avLst/>
          </a:prstGeom>
          <a:solidFill>
            <a:schemeClr val="accent1"/>
          </a:solidFill>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52"/>
            <a:endParaRPr lang="en-US" sz="1798">
              <a:solidFill>
                <a:srgbClr val="FFFFFF"/>
              </a:solidFill>
            </a:endParaRPr>
          </a:p>
        </p:txBody>
      </p:sp>
      <p:sp>
        <p:nvSpPr>
          <p:cNvPr id="3" name="Oval 2">
            <a:extLst>
              <a:ext uri="{FF2B5EF4-FFF2-40B4-BE49-F238E27FC236}">
                <a16:creationId xmlns:a16="http://schemas.microsoft.com/office/drawing/2014/main" id="{61223908-8298-3548-B7CA-7F9B0A07B34B}"/>
              </a:ext>
            </a:extLst>
          </p:cNvPr>
          <p:cNvSpPr/>
          <p:nvPr/>
        </p:nvSpPr>
        <p:spPr>
          <a:xfrm>
            <a:off x="10538737" y="1099142"/>
            <a:ext cx="1067855" cy="1067855"/>
          </a:xfrm>
          <a:prstGeom prst="ellipse">
            <a:avLst/>
          </a:prstGeom>
          <a:noFill/>
          <a:ln w="63500">
            <a:solidFill>
              <a:srgbClr val="14D500">
                <a:alpha val="7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2B97C64-841C-BD47-8DBF-25E5A3814D51}"/>
              </a:ext>
            </a:extLst>
          </p:cNvPr>
          <p:cNvSpPr/>
          <p:nvPr/>
        </p:nvSpPr>
        <p:spPr>
          <a:xfrm rot="8471131">
            <a:off x="11538396" y="944457"/>
            <a:ext cx="607699" cy="391362"/>
          </a:xfrm>
          <a:prstGeom prst="rightArrow">
            <a:avLst/>
          </a:prstGeom>
          <a:solidFill>
            <a:srgbClr val="14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hape 1003">
            <a:extLst>
              <a:ext uri="{FF2B5EF4-FFF2-40B4-BE49-F238E27FC236}">
                <a16:creationId xmlns:a16="http://schemas.microsoft.com/office/drawing/2014/main" id="{C169F72B-5A0C-AE49-BFAA-5CAA953A06B6}"/>
              </a:ext>
            </a:extLst>
          </p:cNvPr>
          <p:cNvSpPr/>
          <p:nvPr/>
        </p:nvSpPr>
        <p:spPr>
          <a:xfrm>
            <a:off x="505755" y="1143595"/>
            <a:ext cx="5706391" cy="5514268"/>
          </a:xfrm>
          <a:prstGeom prst="rect">
            <a:avLst/>
          </a:prstGeom>
          <a:noFill/>
          <a:ln>
            <a:noFill/>
          </a:ln>
        </p:spPr>
        <p:txBody>
          <a:bodyPr lIns="91399" tIns="45687" rIns="91399" bIns="45687" anchor="t" anchorCtr="0">
            <a:noAutofit/>
          </a:bodyPr>
          <a:lstStyle/>
          <a:p>
            <a:r>
              <a:rPr lang="is-IS" sz="2100" dirty="0">
                <a:solidFill>
                  <a:schemeClr val="tx2"/>
                </a:solidFill>
                <a:latin typeface="AvenirNext forINTUIT" panose="020B0503020202020204" pitchFamily="34" charset="77"/>
                <a:ea typeface="Avenir"/>
                <a:cs typeface="AvenirNext forINTUIT"/>
                <a:sym typeface="Avenir"/>
              </a:rPr>
              <a:t>Narrowing is about </a:t>
            </a:r>
            <a:r>
              <a:rPr lang="is-IS" sz="2100" b="1" dirty="0">
                <a:solidFill>
                  <a:schemeClr val="tx2"/>
                </a:solidFill>
                <a:latin typeface="AvenirNext forINTUIT" panose="020B0503020202020204" pitchFamily="34" charset="77"/>
                <a:ea typeface="Avenir"/>
                <a:cs typeface="AvenirNext forINTUIT"/>
                <a:sym typeface="Avenir"/>
              </a:rPr>
              <a:t>making decisions with intention</a:t>
            </a:r>
            <a:r>
              <a:rPr lang="is-IS" sz="2100" dirty="0">
                <a:solidFill>
                  <a:schemeClr val="tx2"/>
                </a:solidFill>
                <a:latin typeface="AvenirNext forINTUIT" panose="020B0503020202020204" pitchFamily="34" charset="77"/>
                <a:ea typeface="Avenir"/>
                <a:cs typeface="AvenirNext forINTUIT"/>
                <a:sym typeface="Avenir"/>
              </a:rPr>
              <a:t>. It’s not about reaching consensus on the easiest idea to implement or voting for your favorite.</a:t>
            </a:r>
          </a:p>
          <a:p>
            <a:endParaRPr lang="is-IS" sz="2100" dirty="0">
              <a:solidFill>
                <a:schemeClr val="tx2"/>
              </a:solidFill>
              <a:latin typeface="AvenirNext forINTUIT" panose="020B0503020202020204" pitchFamily="34" charset="77"/>
              <a:ea typeface="Avenir"/>
              <a:cs typeface="AvenirNext forINTUIT"/>
              <a:sym typeface="Avenir"/>
            </a:endParaRPr>
          </a:p>
          <a:p>
            <a:r>
              <a:rPr lang="en-US" sz="2100" dirty="0">
                <a:solidFill>
                  <a:schemeClr val="tx2"/>
                </a:solidFill>
                <a:latin typeface="AvenirNext forINTUIT" panose="020B0503020202020204" pitchFamily="34" charset="77"/>
              </a:rPr>
              <a:t>A 2x2 forces the team to balance the </a:t>
            </a:r>
            <a:r>
              <a:rPr lang="en-US" sz="2100" b="1" dirty="0">
                <a:solidFill>
                  <a:schemeClr val="tx2"/>
                </a:solidFill>
                <a:latin typeface="AvenirNext forINTUIT" panose="020B0503020202020204" pitchFamily="34" charset="77"/>
              </a:rPr>
              <a:t>tension </a:t>
            </a:r>
            <a:r>
              <a:rPr lang="en-US" sz="2100" dirty="0">
                <a:solidFill>
                  <a:schemeClr val="tx2"/>
                </a:solidFill>
                <a:latin typeface="AvenirNext forINTUIT" panose="020B0503020202020204" pitchFamily="34" charset="77"/>
              </a:rPr>
              <a:t>between </a:t>
            </a:r>
            <a:r>
              <a:rPr lang="en-US" sz="2100" b="1" dirty="0">
                <a:solidFill>
                  <a:schemeClr val="tx2"/>
                </a:solidFill>
                <a:latin typeface="AvenirNext forINTUIT" panose="020B0503020202020204" pitchFamily="34" charset="77"/>
              </a:rPr>
              <a:t>two distinct criteria</a:t>
            </a:r>
            <a:r>
              <a:rPr lang="en-US" sz="2100" dirty="0">
                <a:solidFill>
                  <a:schemeClr val="tx2"/>
                </a:solidFill>
                <a:latin typeface="AvenirNext forINTUIT" panose="020B0503020202020204" pitchFamily="34" charset="77"/>
              </a:rPr>
              <a:t>. Ideas are then placed on the 2x2 matrix relative to each other, which fosters productive debate and intentional decisions about which ideas the team will pursue.</a:t>
            </a:r>
          </a:p>
          <a:p>
            <a:endParaRPr lang="is-IS" sz="2100" dirty="0">
              <a:solidFill>
                <a:schemeClr val="dk1"/>
              </a:solidFill>
              <a:latin typeface="AvenirNext forINTUIT" panose="020B0503020202020204" pitchFamily="34" charset="77"/>
              <a:ea typeface="Avenir"/>
              <a:cs typeface="AvenirNext forINTUIT"/>
              <a:sym typeface="Avenir"/>
            </a:endParaRPr>
          </a:p>
          <a:p>
            <a:r>
              <a:rPr lang="is-IS" sz="2100" dirty="0">
                <a:solidFill>
                  <a:schemeClr val="dk1"/>
                </a:solidFill>
                <a:latin typeface="AvenirNext forINTUIT" panose="020B0503020202020204" pitchFamily="34" charset="77"/>
                <a:ea typeface="Avenir"/>
                <a:cs typeface="AvenirNext forINTUIT"/>
                <a:sym typeface="Avenir"/>
              </a:rPr>
              <a:t>Experiment with axis labels. You don‘t always have to pick the top-right quadrant. Or, if all your ideas are in one quadrant, try different axes.</a:t>
            </a:r>
          </a:p>
        </p:txBody>
      </p:sp>
    </p:spTree>
    <p:extLst>
      <p:ext uri="{BB962C8B-B14F-4D97-AF65-F5344CB8AC3E}">
        <p14:creationId xmlns:p14="http://schemas.microsoft.com/office/powerpoint/2010/main" val="38643225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4" name="Title 3">
            <a:extLst>
              <a:ext uri="{FF2B5EF4-FFF2-40B4-BE49-F238E27FC236}">
                <a16:creationId xmlns:a16="http://schemas.microsoft.com/office/drawing/2014/main" id="{38FA75EE-5274-BC4A-A4BA-2FD20F8E0071}"/>
              </a:ext>
            </a:extLst>
          </p:cNvPr>
          <p:cNvSpPr>
            <a:spLocks noGrp="1"/>
          </p:cNvSpPr>
          <p:nvPr>
            <p:ph type="title"/>
          </p:nvPr>
        </p:nvSpPr>
        <p:spPr/>
        <p:txBody>
          <a:bodyPr/>
          <a:lstStyle/>
          <a:p>
            <a:r>
              <a:rPr lang="en-US" dirty="0"/>
              <a:t>QuickBooks Self-Employed </a:t>
            </a:r>
            <a:r>
              <a:rPr lang="en-US" dirty="0" err="1"/>
              <a:t>SmartGroups</a:t>
            </a:r>
            <a:endParaRPr lang="en-US" dirty="0"/>
          </a:p>
        </p:txBody>
      </p:sp>
      <p:pic>
        <p:nvPicPr>
          <p:cNvPr id="5" name="Picture 4">
            <a:extLst>
              <a:ext uri="{FF2B5EF4-FFF2-40B4-BE49-F238E27FC236}">
                <a16:creationId xmlns:a16="http://schemas.microsoft.com/office/drawing/2014/main" id="{C3826058-BFC6-B340-ACAE-62AA50FE3DB5}"/>
              </a:ext>
            </a:extLst>
          </p:cNvPr>
          <p:cNvPicPr>
            <a:picLocks noChangeAspect="1"/>
          </p:cNvPicPr>
          <p:nvPr/>
        </p:nvPicPr>
        <p:blipFill>
          <a:blip r:embed="rId3"/>
          <a:stretch>
            <a:fillRect/>
          </a:stretch>
        </p:blipFill>
        <p:spPr>
          <a:xfrm>
            <a:off x="0" y="1492929"/>
            <a:ext cx="12188825" cy="3872141"/>
          </a:xfrm>
          <a:prstGeom prst="rect">
            <a:avLst/>
          </a:prstGeom>
        </p:spPr>
      </p:pic>
    </p:spTree>
    <p:extLst>
      <p:ext uri="{BB962C8B-B14F-4D97-AF65-F5344CB8AC3E}">
        <p14:creationId xmlns:p14="http://schemas.microsoft.com/office/powerpoint/2010/main" val="1941814734"/>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4D2BE8-2760-8A4A-8A0C-87B86ECEA2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10" y="-2681"/>
            <a:ext cx="3144279" cy="2310906"/>
          </a:xfrm>
          <a:prstGeom prst="rect">
            <a:avLst/>
          </a:prstGeom>
        </p:spPr>
      </p:pic>
      <p:pic>
        <p:nvPicPr>
          <p:cNvPr id="13" name="Picture 12">
            <a:extLst>
              <a:ext uri="{FF2B5EF4-FFF2-40B4-BE49-F238E27FC236}">
                <a16:creationId xmlns:a16="http://schemas.microsoft.com/office/drawing/2014/main" id="{83A00B0D-3953-D348-B7E0-20F502137B1A}"/>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061885" y="-2005"/>
            <a:ext cx="3044952" cy="2329151"/>
          </a:xfrm>
          <a:prstGeom prst="rect">
            <a:avLst/>
          </a:prstGeom>
        </p:spPr>
      </p:pic>
      <p:pic>
        <p:nvPicPr>
          <p:cNvPr id="14" name="Picture 13">
            <a:extLst>
              <a:ext uri="{FF2B5EF4-FFF2-40B4-BE49-F238E27FC236}">
                <a16:creationId xmlns:a16="http://schemas.microsoft.com/office/drawing/2014/main" id="{9EB29701-8E55-4048-A8AF-C4AFC8C45F7A}"/>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6108768" y="-2006"/>
            <a:ext cx="3044952" cy="2331720"/>
          </a:xfrm>
          <a:prstGeom prst="rect">
            <a:avLst/>
          </a:prstGeom>
        </p:spPr>
      </p:pic>
      <p:pic>
        <p:nvPicPr>
          <p:cNvPr id="15" name="Picture 14">
            <a:extLst>
              <a:ext uri="{FF2B5EF4-FFF2-40B4-BE49-F238E27FC236}">
                <a16:creationId xmlns:a16="http://schemas.microsoft.com/office/drawing/2014/main" id="{DC006EBA-E89B-D840-814F-13F6B73FF697}"/>
              </a:ext>
            </a:extLst>
          </p:cNvPr>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9156900" y="748"/>
            <a:ext cx="3044952" cy="2332430"/>
          </a:xfrm>
          <a:prstGeom prst="rect">
            <a:avLst/>
          </a:prstGeom>
        </p:spPr>
      </p:pic>
      <p:pic>
        <p:nvPicPr>
          <p:cNvPr id="16" name="Picture 15">
            <a:extLst>
              <a:ext uri="{FF2B5EF4-FFF2-40B4-BE49-F238E27FC236}">
                <a16:creationId xmlns:a16="http://schemas.microsoft.com/office/drawing/2014/main" id="{73D8DB9B-D75A-4B4D-841B-4F2F0AD2804A}"/>
              </a:ext>
            </a:extLst>
          </p:cNvPr>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9156900" y="2313537"/>
            <a:ext cx="3044952" cy="2253268"/>
          </a:xfrm>
          <a:prstGeom prst="rect">
            <a:avLst/>
          </a:prstGeom>
        </p:spPr>
      </p:pic>
      <p:pic>
        <p:nvPicPr>
          <p:cNvPr id="17" name="Picture 16">
            <a:extLst>
              <a:ext uri="{FF2B5EF4-FFF2-40B4-BE49-F238E27FC236}">
                <a16:creationId xmlns:a16="http://schemas.microsoft.com/office/drawing/2014/main" id="{70B92948-90D3-F148-9EB8-8955C60BF14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063675" y="4574541"/>
            <a:ext cx="3043162" cy="2283323"/>
          </a:xfrm>
          <a:prstGeom prst="rect">
            <a:avLst/>
          </a:prstGeom>
        </p:spPr>
      </p:pic>
      <p:pic>
        <p:nvPicPr>
          <p:cNvPr id="18" name="Picture 17">
            <a:extLst>
              <a:ext uri="{FF2B5EF4-FFF2-40B4-BE49-F238E27FC236}">
                <a16:creationId xmlns:a16="http://schemas.microsoft.com/office/drawing/2014/main" id="{B5348C5A-D068-7D43-95E1-7FBBF10B6A1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9510" y="2308579"/>
            <a:ext cx="3110088" cy="2274710"/>
          </a:xfrm>
          <a:prstGeom prst="rect">
            <a:avLst/>
          </a:prstGeom>
        </p:spPr>
      </p:pic>
      <p:pic>
        <p:nvPicPr>
          <p:cNvPr id="23" name="Picture 22">
            <a:extLst>
              <a:ext uri="{FF2B5EF4-FFF2-40B4-BE49-F238E27FC236}">
                <a16:creationId xmlns:a16="http://schemas.microsoft.com/office/drawing/2014/main" id="{0BE737CB-3E06-CF46-8E75-3246C022DE8C}"/>
              </a:ext>
            </a:extLst>
          </p:cNvPr>
          <p:cNvPicPr>
            <a:picLocks/>
          </p:cNvPicPr>
          <p:nvPr/>
        </p:nvPicPr>
        <p:blipFill rotWithShape="1">
          <a:blip r:embed="rId10" cstate="print">
            <a:extLst>
              <a:ext uri="{28A0092B-C50C-407E-A947-70E740481C1C}">
                <a14:useLocalDpi xmlns:a14="http://schemas.microsoft.com/office/drawing/2010/main"/>
              </a:ext>
            </a:extLst>
          </a:blip>
          <a:srcRect/>
          <a:stretch/>
        </p:blipFill>
        <p:spPr>
          <a:xfrm>
            <a:off x="9156900" y="4573773"/>
            <a:ext cx="3044952" cy="2286000"/>
          </a:xfrm>
          <a:prstGeom prst="rect">
            <a:avLst/>
          </a:prstGeom>
        </p:spPr>
      </p:pic>
      <p:pic>
        <p:nvPicPr>
          <p:cNvPr id="24" name="Picture 23">
            <a:extLst>
              <a:ext uri="{FF2B5EF4-FFF2-40B4-BE49-F238E27FC236}">
                <a16:creationId xmlns:a16="http://schemas.microsoft.com/office/drawing/2014/main" id="{3B54FEA4-1954-6041-8A30-43E9648DAE65}"/>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6108768" y="4573773"/>
            <a:ext cx="3044952" cy="2286000"/>
          </a:xfrm>
          <a:prstGeom prst="rect">
            <a:avLst/>
          </a:prstGeom>
        </p:spPr>
      </p:pic>
      <p:pic>
        <p:nvPicPr>
          <p:cNvPr id="25" name="Picture 24">
            <a:extLst>
              <a:ext uri="{FF2B5EF4-FFF2-40B4-BE49-F238E27FC236}">
                <a16:creationId xmlns:a16="http://schemas.microsoft.com/office/drawing/2014/main" id="{A3A6D0FB-63E1-4449-AC6D-C7523D927646}"/>
              </a:ext>
            </a:extLst>
          </p:cNvPr>
          <p:cNvPicPr>
            <a:picLocks/>
          </p:cNvPicPr>
          <p:nvPr/>
        </p:nvPicPr>
        <p:blipFill rotWithShape="1">
          <a:blip r:embed="rId12" cstate="screen">
            <a:extLst>
              <a:ext uri="{28A0092B-C50C-407E-A947-70E740481C1C}">
                <a14:useLocalDpi xmlns:a14="http://schemas.microsoft.com/office/drawing/2010/main"/>
              </a:ext>
            </a:extLst>
          </a:blip>
          <a:srcRect t="-714"/>
          <a:stretch/>
        </p:blipFill>
        <p:spPr>
          <a:xfrm>
            <a:off x="-28440" y="4566356"/>
            <a:ext cx="3093156" cy="2302303"/>
          </a:xfrm>
          <a:prstGeom prst="rect">
            <a:avLst/>
          </a:prstGeom>
        </p:spPr>
      </p:pic>
      <p:pic>
        <p:nvPicPr>
          <p:cNvPr id="26" name="Picture 25">
            <a:extLst>
              <a:ext uri="{FF2B5EF4-FFF2-40B4-BE49-F238E27FC236}">
                <a16:creationId xmlns:a16="http://schemas.microsoft.com/office/drawing/2014/main" id="{267A8F53-778E-D846-9B5C-79DA655B642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111266" y="2308578"/>
            <a:ext cx="3042454" cy="2263422"/>
          </a:xfrm>
          <a:prstGeom prst="rect">
            <a:avLst/>
          </a:prstGeom>
        </p:spPr>
      </p:pic>
      <p:pic>
        <p:nvPicPr>
          <p:cNvPr id="31" name="Picture 30">
            <a:extLst>
              <a:ext uri="{FF2B5EF4-FFF2-40B4-BE49-F238E27FC236}">
                <a16:creationId xmlns:a16="http://schemas.microsoft.com/office/drawing/2014/main" id="{75369431-A8B5-4D4E-9B74-D5468F6E97D9}"/>
              </a:ext>
            </a:extLst>
          </p:cNvPr>
          <p:cNvPicPr>
            <a:picLocks/>
          </p:cNvPicPr>
          <p:nvPr/>
        </p:nvPicPr>
        <p:blipFill rotWithShape="1">
          <a:blip r:embed="rId14" cstate="screen">
            <a:extLst>
              <a:ext uri="{28A0092B-C50C-407E-A947-70E740481C1C}">
                <a14:useLocalDpi xmlns:a14="http://schemas.microsoft.com/office/drawing/2010/main"/>
              </a:ext>
            </a:extLst>
          </a:blip>
          <a:srcRect/>
          <a:stretch/>
        </p:blipFill>
        <p:spPr>
          <a:xfrm>
            <a:off x="3067529" y="2302933"/>
            <a:ext cx="3044952" cy="2279725"/>
          </a:xfrm>
          <a:prstGeom prst="rect">
            <a:avLst/>
          </a:prstGeom>
        </p:spPr>
      </p:pic>
      <p:sp>
        <p:nvSpPr>
          <p:cNvPr id="32" name="Opaque overlay">
            <a:extLst>
              <a:ext uri="{FF2B5EF4-FFF2-40B4-BE49-F238E27FC236}">
                <a16:creationId xmlns:a16="http://schemas.microsoft.com/office/drawing/2014/main" id="{7036FC48-50E7-5B46-9205-9B1818B6F460}"/>
              </a:ext>
            </a:extLst>
          </p:cNvPr>
          <p:cNvSpPr/>
          <p:nvPr/>
        </p:nvSpPr>
        <p:spPr>
          <a:xfrm>
            <a:off x="0" y="0"/>
            <a:ext cx="12266612" cy="6858000"/>
          </a:xfrm>
          <a:prstGeom prst="rect">
            <a:avLst/>
          </a:prstGeom>
          <a:gradFill flip="none" rotWithShape="1">
            <a:gsLst>
              <a:gs pos="0">
                <a:schemeClr val="tx1">
                  <a:alpha val="16000"/>
                </a:schemeClr>
              </a:gs>
              <a:gs pos="73000">
                <a:srgbClr val="0C0C0C">
                  <a:alpha val="63000"/>
                </a:srgbClr>
              </a:gs>
              <a:gs pos="32000">
                <a:schemeClr val="tx1">
                  <a:alpha val="65000"/>
                </a:schemeClr>
              </a:gs>
              <a:gs pos="100000">
                <a:schemeClr val="tx1">
                  <a:lumMod val="85000"/>
                  <a:lumOff val="15000"/>
                  <a:alpha val="1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548CE599-CF0E-E944-A9A0-991330934F53}"/>
              </a:ext>
            </a:extLst>
          </p:cNvPr>
          <p:cNvCxnSpPr>
            <a:cxnSpLocks/>
          </p:cNvCxnSpPr>
          <p:nvPr/>
        </p:nvCxnSpPr>
        <p:spPr>
          <a:xfrm>
            <a:off x="4617932" y="2303531"/>
            <a:ext cx="7576457"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ADF5946-4162-5C40-98F6-265BAD346B51}"/>
              </a:ext>
            </a:extLst>
          </p:cNvPr>
          <p:cNvCxnSpPr>
            <a:cxnSpLocks/>
          </p:cNvCxnSpPr>
          <p:nvPr/>
        </p:nvCxnSpPr>
        <p:spPr>
          <a:xfrm>
            <a:off x="4612368" y="4572000"/>
            <a:ext cx="7576457"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3E69983-EB41-5346-9900-0F90DDF84605}"/>
              </a:ext>
            </a:extLst>
          </p:cNvPr>
          <p:cNvSpPr txBox="1"/>
          <p:nvPr/>
        </p:nvSpPr>
        <p:spPr>
          <a:xfrm>
            <a:off x="6271498" y="2399523"/>
            <a:ext cx="2685351" cy="646331"/>
          </a:xfrm>
          <a:prstGeom prst="rect">
            <a:avLst/>
          </a:prstGeom>
          <a:noFill/>
        </p:spPr>
        <p:txBody>
          <a:bodyPr wrap="none" rtlCol="0">
            <a:spAutoFit/>
          </a:bodyPr>
          <a:lstStyle/>
          <a:p>
            <a:r>
              <a:rPr lang="en-US" sz="3600" b="1" dirty="0">
                <a:solidFill>
                  <a:schemeClr val="bg1"/>
                </a:solidFill>
              </a:rPr>
              <a:t>Consumers</a:t>
            </a:r>
          </a:p>
        </p:txBody>
      </p:sp>
      <p:sp>
        <p:nvSpPr>
          <p:cNvPr id="19" name="TextBox 18">
            <a:extLst>
              <a:ext uri="{FF2B5EF4-FFF2-40B4-BE49-F238E27FC236}">
                <a16:creationId xmlns:a16="http://schemas.microsoft.com/office/drawing/2014/main" id="{70291291-D8D7-CA40-9BCC-378810128121}"/>
              </a:ext>
            </a:extLst>
          </p:cNvPr>
          <p:cNvSpPr txBox="1"/>
          <p:nvPr/>
        </p:nvSpPr>
        <p:spPr>
          <a:xfrm>
            <a:off x="6271498" y="3124200"/>
            <a:ext cx="3967753" cy="646331"/>
          </a:xfrm>
          <a:prstGeom prst="rect">
            <a:avLst/>
          </a:prstGeom>
          <a:noFill/>
        </p:spPr>
        <p:txBody>
          <a:bodyPr wrap="none" rtlCol="0">
            <a:spAutoFit/>
          </a:bodyPr>
          <a:lstStyle/>
          <a:p>
            <a:r>
              <a:rPr lang="en-US" sz="3600" b="1" dirty="0">
                <a:solidFill>
                  <a:schemeClr val="bg1"/>
                </a:solidFill>
              </a:rPr>
              <a:t>Small businesses</a:t>
            </a:r>
          </a:p>
        </p:txBody>
      </p:sp>
      <p:sp>
        <p:nvSpPr>
          <p:cNvPr id="20" name="TextBox 19">
            <a:extLst>
              <a:ext uri="{FF2B5EF4-FFF2-40B4-BE49-F238E27FC236}">
                <a16:creationId xmlns:a16="http://schemas.microsoft.com/office/drawing/2014/main" id="{AA2B3511-D820-8942-B1DB-5DB24EBC5CD8}"/>
              </a:ext>
            </a:extLst>
          </p:cNvPr>
          <p:cNvSpPr txBox="1"/>
          <p:nvPr/>
        </p:nvSpPr>
        <p:spPr>
          <a:xfrm>
            <a:off x="6271498" y="3810000"/>
            <a:ext cx="3466013" cy="646331"/>
          </a:xfrm>
          <a:prstGeom prst="rect">
            <a:avLst/>
          </a:prstGeom>
          <a:noFill/>
        </p:spPr>
        <p:txBody>
          <a:bodyPr wrap="none" rtlCol="0">
            <a:spAutoFit/>
          </a:bodyPr>
          <a:lstStyle/>
          <a:p>
            <a:r>
              <a:rPr lang="en-US" sz="3600" b="1" dirty="0">
                <a:solidFill>
                  <a:schemeClr val="bg1"/>
                </a:solidFill>
              </a:rPr>
              <a:t>Self-employed</a:t>
            </a:r>
          </a:p>
        </p:txBody>
      </p:sp>
      <p:sp>
        <p:nvSpPr>
          <p:cNvPr id="21" name="Rectangle 20">
            <a:extLst>
              <a:ext uri="{FF2B5EF4-FFF2-40B4-BE49-F238E27FC236}">
                <a16:creationId xmlns:a16="http://schemas.microsoft.com/office/drawing/2014/main" id="{92D60DA8-0A84-C849-A96A-1779B391C5D0}"/>
              </a:ext>
            </a:extLst>
          </p:cNvPr>
          <p:cNvSpPr/>
          <p:nvPr/>
        </p:nvSpPr>
        <p:spPr>
          <a:xfrm>
            <a:off x="6267538" y="1676400"/>
            <a:ext cx="5886569" cy="646331"/>
          </a:xfrm>
          <a:prstGeom prst="rect">
            <a:avLst/>
          </a:prstGeom>
        </p:spPr>
        <p:txBody>
          <a:bodyPr wrap="square">
            <a:spAutoFit/>
          </a:bodyPr>
          <a:lstStyle/>
          <a:p>
            <a:pPr defTabSz="913446">
              <a:spcAft>
                <a:spcPts val="900"/>
              </a:spcAft>
              <a:buClr>
                <a:srgbClr val="FFFFFF"/>
              </a:buClr>
            </a:pPr>
            <a:r>
              <a:rPr lang="en-US" sz="3600" b="1" dirty="0">
                <a:solidFill>
                  <a:schemeClr val="bg1"/>
                </a:solidFill>
                <a:latin typeface="AvenirNext forINTUIT" panose="020B0503020202020204" pitchFamily="34" charset="77"/>
              </a:rPr>
              <a:t>Who we serve:</a:t>
            </a:r>
          </a:p>
        </p:txBody>
      </p:sp>
      <p:grpSp>
        <p:nvGrpSpPr>
          <p:cNvPr id="3" name="Circle with Intuit logos">
            <a:extLst>
              <a:ext uri="{FF2B5EF4-FFF2-40B4-BE49-F238E27FC236}">
                <a16:creationId xmlns:a16="http://schemas.microsoft.com/office/drawing/2014/main" id="{11C1AC2B-A2F9-9243-9B99-7AFBCFD50A52}"/>
              </a:ext>
            </a:extLst>
          </p:cNvPr>
          <p:cNvGrpSpPr/>
          <p:nvPr/>
        </p:nvGrpSpPr>
        <p:grpSpPr>
          <a:xfrm>
            <a:off x="977728" y="942887"/>
            <a:ext cx="4656953" cy="4656953"/>
            <a:chOff x="977728" y="942887"/>
            <a:chExt cx="4656953" cy="4656953"/>
          </a:xfrm>
        </p:grpSpPr>
        <p:sp>
          <p:nvSpPr>
            <p:cNvPr id="28" name="Oval 27">
              <a:extLst>
                <a:ext uri="{FF2B5EF4-FFF2-40B4-BE49-F238E27FC236}">
                  <a16:creationId xmlns:a16="http://schemas.microsoft.com/office/drawing/2014/main" id="{9CAF1DCC-857B-694F-96CB-4FB102AE0C0B}"/>
                </a:ext>
              </a:extLst>
            </p:cNvPr>
            <p:cNvSpPr/>
            <p:nvPr/>
          </p:nvSpPr>
          <p:spPr>
            <a:xfrm>
              <a:off x="977728" y="942887"/>
              <a:ext cx="4656953" cy="46569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p>
          </p:txBody>
        </p:sp>
        <p:pic>
          <p:nvPicPr>
            <p:cNvPr id="33" name="Picture 32">
              <a:extLst>
                <a:ext uri="{FF2B5EF4-FFF2-40B4-BE49-F238E27FC236}">
                  <a16:creationId xmlns:a16="http://schemas.microsoft.com/office/drawing/2014/main" id="{D5AC7369-9D21-FB47-8924-DD79BCBE0D8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327022" y="3807798"/>
              <a:ext cx="3894458" cy="178287"/>
            </a:xfrm>
            <a:prstGeom prst="rect">
              <a:avLst/>
            </a:prstGeom>
          </p:spPr>
        </p:pic>
      </p:grpSp>
      <p:pic>
        <p:nvPicPr>
          <p:cNvPr id="6" name="Picture 5">
            <a:extLst>
              <a:ext uri="{FF2B5EF4-FFF2-40B4-BE49-F238E27FC236}">
                <a16:creationId xmlns:a16="http://schemas.microsoft.com/office/drawing/2014/main" id="{A9D3FA08-5560-EF4B-8B34-B6065B81184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335685" y="2775769"/>
            <a:ext cx="3969646" cy="735120"/>
          </a:xfrm>
          <a:prstGeom prst="rect">
            <a:avLst/>
          </a:prstGeom>
        </p:spPr>
      </p:pic>
    </p:spTree>
    <p:extLst>
      <p:ext uri="{BB962C8B-B14F-4D97-AF65-F5344CB8AC3E}">
        <p14:creationId xmlns:p14="http://schemas.microsoft.com/office/powerpoint/2010/main" val="93089625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955-61EA-1148-9FC4-7F11B1513B73}"/>
              </a:ext>
            </a:extLst>
          </p:cNvPr>
          <p:cNvSpPr>
            <a:spLocks noGrp="1"/>
          </p:cNvSpPr>
          <p:nvPr>
            <p:ph type="title"/>
          </p:nvPr>
        </p:nvSpPr>
        <p:spPr/>
        <p:txBody>
          <a:bodyPr/>
          <a:lstStyle/>
          <a:p>
            <a:r>
              <a:rPr lang="en-US" dirty="0"/>
              <a:t>Problem: </a:t>
            </a:r>
          </a:p>
        </p:txBody>
      </p:sp>
      <p:sp>
        <p:nvSpPr>
          <p:cNvPr id="3" name="Rectangle 2">
            <a:extLst>
              <a:ext uri="{FF2B5EF4-FFF2-40B4-BE49-F238E27FC236}">
                <a16:creationId xmlns:a16="http://schemas.microsoft.com/office/drawing/2014/main" id="{4EB41A66-35C6-2449-BB89-98A807BCB484}"/>
              </a:ext>
            </a:extLst>
          </p:cNvPr>
          <p:cNvSpPr/>
          <p:nvPr/>
        </p:nvSpPr>
        <p:spPr>
          <a:xfrm>
            <a:off x="501174" y="1299088"/>
            <a:ext cx="5749997" cy="2862322"/>
          </a:xfrm>
          <a:prstGeom prst="rect">
            <a:avLst/>
          </a:prstGeom>
        </p:spPr>
        <p:txBody>
          <a:bodyPr wrap="square">
            <a:spAutoFit/>
          </a:bodyPr>
          <a:lstStyle/>
          <a:p>
            <a:r>
              <a:rPr lang="en-US" sz="2000" dirty="0">
                <a:solidFill>
                  <a:schemeClr val="tx1"/>
                </a:solidFill>
                <a:latin typeface="AvenirNext forINTUIT" panose="020B0503020202020204" pitchFamily="34" charset="77"/>
              </a:rPr>
              <a:t>Business-related trips are tax-deductible for the self-employed.</a:t>
            </a:r>
          </a:p>
          <a:p>
            <a:endParaRPr lang="en-US" sz="2000" dirty="0">
              <a:solidFill>
                <a:schemeClr val="tx1"/>
              </a:solidFill>
              <a:latin typeface="AvenirNext forINTUIT" panose="020B0503020202020204" pitchFamily="34" charset="77"/>
            </a:endParaRPr>
          </a:p>
          <a:p>
            <a:r>
              <a:rPr lang="en-US" sz="2000" dirty="0">
                <a:solidFill>
                  <a:schemeClr val="tx1"/>
                </a:solidFill>
                <a:latin typeface="AvenirNext forINTUIT" panose="020B0503020202020204" pitchFamily="34" charset="77"/>
              </a:rPr>
              <a:t>The QuickBooks Self-Employed mobile app automatically tracks trip miles.</a:t>
            </a:r>
            <a:endParaRPr lang="en-US" sz="2000" dirty="0">
              <a:latin typeface="AvenirNext forINTUIT" panose="020B0503020202020204" pitchFamily="34" charset="77"/>
            </a:endParaRPr>
          </a:p>
          <a:p>
            <a:endParaRPr lang="en-US" sz="2000" dirty="0">
              <a:latin typeface="AvenirNext forINTUIT" panose="020B0503020202020204" pitchFamily="34" charset="77"/>
            </a:endParaRPr>
          </a:p>
          <a:p>
            <a:r>
              <a:rPr lang="en-US" sz="2000" dirty="0">
                <a:latin typeface="AvenirNext forINTUIT" panose="020B0503020202020204" pitchFamily="34" charset="77"/>
              </a:rPr>
              <a:t>It’s time-consuming to review trips to determine which are personal and which are for business.</a:t>
            </a:r>
          </a:p>
          <a:p>
            <a:pPr marL="285750" indent="-285750">
              <a:buFont typeface="Arial" panose="020B0604020202020204" pitchFamily="34" charset="0"/>
              <a:buChar char="•"/>
            </a:pPr>
            <a:endParaRPr lang="en-US" sz="2000" dirty="0">
              <a:latin typeface="AvenirNext forINTUIT" panose="020B0503020202020204" pitchFamily="34" charset="77"/>
            </a:endParaRPr>
          </a:p>
        </p:txBody>
      </p:sp>
      <p:pic>
        <p:nvPicPr>
          <p:cNvPr id="5" name="Picture 4">
            <a:extLst>
              <a:ext uri="{FF2B5EF4-FFF2-40B4-BE49-F238E27FC236}">
                <a16:creationId xmlns:a16="http://schemas.microsoft.com/office/drawing/2014/main" id="{197AD82C-227D-7C47-918E-5F0449AF29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86047" y="0"/>
            <a:ext cx="5602778" cy="6858000"/>
          </a:xfrm>
          <a:prstGeom prst="rect">
            <a:avLst/>
          </a:prstGeom>
        </p:spPr>
      </p:pic>
    </p:spTree>
    <p:extLst>
      <p:ext uri="{BB962C8B-B14F-4D97-AF65-F5344CB8AC3E}">
        <p14:creationId xmlns:p14="http://schemas.microsoft.com/office/powerpoint/2010/main" val="2405494854"/>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7" name="Rectangle 6">
            <a:extLst>
              <a:ext uri="{FF2B5EF4-FFF2-40B4-BE49-F238E27FC236}">
                <a16:creationId xmlns:a16="http://schemas.microsoft.com/office/drawing/2014/main" id="{180FB7B0-F4A1-124D-B2D9-CF1891A87201}"/>
              </a:ext>
            </a:extLst>
          </p:cNvPr>
          <p:cNvSpPr/>
          <p:nvPr/>
        </p:nvSpPr>
        <p:spPr>
          <a:xfrm>
            <a:off x="598662" y="4178004"/>
            <a:ext cx="9292683" cy="626752"/>
          </a:xfrm>
          <a:prstGeom prst="rect">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A7AAB2C-40B3-EF44-A8F5-7FDF05B608B3}"/>
              </a:ext>
            </a:extLst>
          </p:cNvPr>
          <p:cNvSpPr/>
          <p:nvPr/>
        </p:nvSpPr>
        <p:spPr>
          <a:xfrm>
            <a:off x="598662" y="2343807"/>
            <a:ext cx="9292683" cy="1219200"/>
          </a:xfrm>
          <a:prstGeom prst="rect">
            <a:avLst/>
          </a:prstGeom>
          <a:solidFill>
            <a:srgbClr val="B6D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Google Shape;1510;p362"/>
          <p:cNvSpPr txBox="1">
            <a:spLocks noGrp="1"/>
          </p:cNvSpPr>
          <p:nvPr>
            <p:ph type="title"/>
          </p:nvPr>
        </p:nvSpPr>
        <p:spPr>
          <a:xfrm>
            <a:off x="501903" y="296413"/>
            <a:ext cx="11539360" cy="627223"/>
          </a:xfrm>
          <a:prstGeom prst="rect">
            <a:avLst/>
          </a:prstGeom>
          <a:noFill/>
          <a:ln>
            <a:noFill/>
          </a:ln>
        </p:spPr>
        <p:txBody>
          <a:bodyPr spcFirstLastPara="1" wrap="square" lIns="91410" tIns="91410" rIns="91410" bIns="91410" anchor="ctr" anchorCtr="0">
            <a:noAutofit/>
          </a:bodyPr>
          <a:lstStyle/>
          <a:p>
            <a:r>
              <a:rPr lang="en-US" sz="2999" dirty="0">
                <a:solidFill>
                  <a:srgbClr val="0077C5"/>
                </a:solidFill>
                <a:latin typeface="Avenir Next For Intuit"/>
                <a:sym typeface="Avenir Next For Intuit"/>
              </a:rPr>
              <a:t>We used pattern mining to group business vs. personal trips</a:t>
            </a:r>
            <a:endParaRPr sz="1800" i="1" dirty="0">
              <a:solidFill>
                <a:schemeClr val="accent5">
                  <a:lumMod val="75000"/>
                </a:schemeClr>
              </a:solidFill>
              <a:latin typeface="Avenir Next For Intuit"/>
              <a:ea typeface="Avenir Next For Intuit"/>
              <a:cs typeface="Avenir Next For Intuit"/>
              <a:sym typeface="Avenir Next For Intuit"/>
            </a:endParaRPr>
          </a:p>
        </p:txBody>
      </p:sp>
      <p:graphicFrame>
        <p:nvGraphicFramePr>
          <p:cNvPr id="1511" name="Google Shape;1511;p362"/>
          <p:cNvGraphicFramePr/>
          <p:nvPr>
            <p:extLst>
              <p:ext uri="{D42A27DB-BD31-4B8C-83A1-F6EECF244321}">
                <p14:modId xmlns:p14="http://schemas.microsoft.com/office/powerpoint/2010/main" val="2117638315"/>
              </p:ext>
            </p:extLst>
          </p:nvPr>
        </p:nvGraphicFramePr>
        <p:xfrm>
          <a:off x="598662" y="1728810"/>
          <a:ext cx="9292683" cy="3684018"/>
        </p:xfrm>
        <a:graphic>
          <a:graphicData uri="http://schemas.openxmlformats.org/drawingml/2006/table">
            <a:tbl>
              <a:tblPr>
                <a:noFill/>
              </a:tblPr>
              <a:tblGrid>
                <a:gridCol w="1362345">
                  <a:extLst>
                    <a:ext uri="{9D8B030D-6E8A-4147-A177-3AD203B41FA5}">
                      <a16:colId xmlns:a16="http://schemas.microsoft.com/office/drawing/2014/main" val="20000"/>
                    </a:ext>
                  </a:extLst>
                </a:gridCol>
                <a:gridCol w="2643446">
                  <a:extLst>
                    <a:ext uri="{9D8B030D-6E8A-4147-A177-3AD203B41FA5}">
                      <a16:colId xmlns:a16="http://schemas.microsoft.com/office/drawing/2014/main" val="20001"/>
                    </a:ext>
                  </a:extLst>
                </a:gridCol>
                <a:gridCol w="2643446">
                  <a:extLst>
                    <a:ext uri="{9D8B030D-6E8A-4147-A177-3AD203B41FA5}">
                      <a16:colId xmlns:a16="http://schemas.microsoft.com/office/drawing/2014/main" val="20002"/>
                    </a:ext>
                  </a:extLst>
                </a:gridCol>
                <a:gridCol w="2643446">
                  <a:extLst>
                    <a:ext uri="{9D8B030D-6E8A-4147-A177-3AD203B41FA5}">
                      <a16:colId xmlns:a16="http://schemas.microsoft.com/office/drawing/2014/main" val="20003"/>
                    </a:ext>
                  </a:extLst>
                </a:gridCol>
              </a:tblGrid>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err="1">
                          <a:latin typeface="Avenir Next For Intuit"/>
                          <a:ea typeface="Avenir Next For Intuit"/>
                          <a:cs typeface="Avenir Next For Intuit"/>
                          <a:sym typeface="Avenir Next For Intuit"/>
                        </a:rPr>
                        <a:t>Trip_id</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err="1">
                          <a:latin typeface="Avenir Next For Intuit"/>
                          <a:ea typeface="Avenir Next For Intuit"/>
                          <a:cs typeface="Avenir Next For Intuit"/>
                          <a:sym typeface="Avenir Next For Intuit"/>
                        </a:rPr>
                        <a:t>Start_location</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err="1">
                          <a:latin typeface="Avenir Next For Intuit"/>
                          <a:ea typeface="Avenir Next For Intuit"/>
                          <a:cs typeface="Avenir Next For Intuit"/>
                          <a:sym typeface="Avenir Next For Intuit"/>
                        </a:rPr>
                        <a:t>End_location</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Is_weekend_trip</a:t>
                      </a:r>
                      <a:endParaRPr sz="2400" u="none" strike="noStrike" cap="none">
                        <a:latin typeface="Avenir Next For Intuit"/>
                        <a:ea typeface="Avenir Next For Intuit"/>
                        <a:cs typeface="Avenir Next For Intuit"/>
                        <a:sym typeface="Avenir Next For Intuit"/>
                      </a:endParaRPr>
                    </a:p>
                  </a:txBody>
                  <a:tcPr marL="121868" marR="121868" marT="121868" marB="121868"/>
                </a:tc>
                <a:extLst>
                  <a:ext uri="{0D108BD9-81ED-4DB2-BD59-A6C34878D82A}">
                    <a16:rowId xmlns:a16="http://schemas.microsoft.com/office/drawing/2014/main" val="10000"/>
                  </a:ext>
                </a:extLst>
              </a:tr>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12345</a:t>
                      </a:r>
                      <a:endParaRPr sz="2400" u="none" strike="noStrike" cap="none">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A</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B</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False</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extLst>
                  <a:ext uri="{0D108BD9-81ED-4DB2-BD59-A6C34878D82A}">
                    <a16:rowId xmlns:a16="http://schemas.microsoft.com/office/drawing/2014/main" val="10001"/>
                  </a:ext>
                </a:extLst>
              </a:tr>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34394</a:t>
                      </a:r>
                      <a:endParaRPr sz="2400" u="none" strike="noStrike" cap="none">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A</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B</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False</a:t>
                      </a:r>
                      <a:endParaRPr sz="2400" u="none" strike="noStrike" cap="none">
                        <a:latin typeface="Avenir Next For Intuit"/>
                        <a:ea typeface="Avenir Next For Intuit"/>
                        <a:cs typeface="Avenir Next For Intuit"/>
                        <a:sym typeface="Avenir Next For Intuit"/>
                      </a:endParaRPr>
                    </a:p>
                  </a:txBody>
                  <a:tcPr marL="121868" marR="121868" marT="121868" marB="121868"/>
                </a:tc>
                <a:extLst>
                  <a:ext uri="{0D108BD9-81ED-4DB2-BD59-A6C34878D82A}">
                    <a16:rowId xmlns:a16="http://schemas.microsoft.com/office/drawing/2014/main" val="10002"/>
                  </a:ext>
                </a:extLst>
              </a:tr>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15353</a:t>
                      </a:r>
                      <a:endParaRPr sz="2400" u="none" strike="noStrike" cap="none">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A</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C</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True</a:t>
                      </a:r>
                      <a:endParaRPr sz="2400" u="none" strike="noStrike" cap="none">
                        <a:latin typeface="Avenir Next For Intuit"/>
                        <a:ea typeface="Avenir Next For Intuit"/>
                        <a:cs typeface="Avenir Next For Intuit"/>
                        <a:sym typeface="Avenir Next For Intuit"/>
                      </a:endParaRPr>
                    </a:p>
                  </a:txBody>
                  <a:tcPr marL="121868" marR="121868" marT="121868" marB="121868"/>
                </a:tc>
                <a:extLst>
                  <a:ext uri="{0D108BD9-81ED-4DB2-BD59-A6C34878D82A}">
                    <a16:rowId xmlns:a16="http://schemas.microsoft.com/office/drawing/2014/main" val="10003"/>
                  </a:ext>
                </a:extLst>
              </a:tr>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34293</a:t>
                      </a:r>
                      <a:endParaRPr sz="2400" u="none" strike="noStrike" cap="none">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A</a:t>
                      </a:r>
                      <a:endParaRPr sz="2400" u="none" strike="noStrike" cap="none">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B</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False</a:t>
                      </a:r>
                      <a:endParaRPr sz="2400" u="none" strike="noStrike" cap="none" dirty="0">
                        <a:latin typeface="Avenir Next For Intuit"/>
                        <a:ea typeface="Avenir Next For Intuit"/>
                        <a:cs typeface="Avenir Next For Intuit"/>
                        <a:sym typeface="Avenir Next For Intuit"/>
                      </a:endParaRPr>
                    </a:p>
                  </a:txBody>
                  <a:tcPr marL="121868" marR="121868" marT="121868" marB="121868"/>
                </a:tc>
                <a:extLst>
                  <a:ext uri="{0D108BD9-81ED-4DB2-BD59-A6C34878D82A}">
                    <a16:rowId xmlns:a16="http://schemas.microsoft.com/office/drawing/2014/main" val="10004"/>
                  </a:ext>
                </a:extLst>
              </a:tr>
              <a:tr h="614003">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46483</a:t>
                      </a:r>
                      <a:endParaRPr sz="2400" u="none" strike="noStrike" cap="none">
                        <a:latin typeface="Avenir Next For Intuit"/>
                        <a:ea typeface="Avenir Next For Intuit"/>
                        <a:cs typeface="Avenir Next For Intuit"/>
                        <a:sym typeface="Avenir Next For Intuit"/>
                      </a:endParaRPr>
                    </a:p>
                  </a:txBody>
                  <a:tcPr marL="121868" marR="121868" marT="121868" marB="121868">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a:latin typeface="Avenir Next For Intuit"/>
                          <a:ea typeface="Avenir Next For Intuit"/>
                          <a:cs typeface="Avenir Next For Intuit"/>
                          <a:sym typeface="Avenir Next For Intuit"/>
                        </a:rPr>
                        <a:t>B</a:t>
                      </a:r>
                      <a:endParaRPr sz="2400" u="none" strike="noStrike" cap="none">
                        <a:latin typeface="Avenir Next For Intuit"/>
                        <a:ea typeface="Avenir Next For Intuit"/>
                        <a:cs typeface="Avenir Next For Intuit"/>
                        <a:sym typeface="Avenir Next For Intuit"/>
                      </a:endParaRPr>
                    </a:p>
                  </a:txBody>
                  <a:tcPr marL="121868" marR="121868" marT="121868" marB="121868">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A</a:t>
                      </a:r>
                      <a:endParaRPr sz="2400" u="none" strike="noStrike" cap="none" dirty="0">
                        <a:latin typeface="Avenir Next For Intuit"/>
                        <a:ea typeface="Avenir Next For Intuit"/>
                        <a:cs typeface="Avenir Next For Intuit"/>
                        <a:sym typeface="Avenir Next For Intuit"/>
                      </a:endParaRPr>
                    </a:p>
                  </a:txBody>
                  <a:tcPr marL="121868" marR="121868" marT="121868" marB="121868">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True</a:t>
                      </a:r>
                      <a:endParaRPr sz="2400" u="none" strike="noStrike" cap="none" dirty="0">
                        <a:latin typeface="Avenir Next For Intuit"/>
                        <a:ea typeface="Avenir Next For Intuit"/>
                        <a:cs typeface="Avenir Next For Intuit"/>
                        <a:sym typeface="Avenir Next For Intuit"/>
                      </a:endParaRPr>
                    </a:p>
                  </a:txBody>
                  <a:tcPr marL="121868" marR="121868" marT="121868" marB="121868">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512" name="Google Shape;1512;p362"/>
          <p:cNvSpPr txBox="1"/>
          <p:nvPr/>
        </p:nvSpPr>
        <p:spPr>
          <a:xfrm>
            <a:off x="527062" y="1066982"/>
            <a:ext cx="8309835" cy="763401"/>
          </a:xfrm>
          <a:prstGeom prst="rect">
            <a:avLst/>
          </a:prstGeom>
          <a:noFill/>
          <a:ln>
            <a:noFill/>
          </a:ln>
        </p:spPr>
        <p:txBody>
          <a:bodyPr spcFirstLastPara="1" wrap="square" lIns="91410" tIns="91410" rIns="91410" bIns="91410" anchor="ctr" anchorCtr="0">
            <a:noAutofit/>
          </a:bodyPr>
          <a:lstStyle/>
          <a:p>
            <a:pPr>
              <a:lnSpc>
                <a:spcPct val="95000"/>
              </a:lnSpc>
              <a:buSzPts val="2000"/>
            </a:pPr>
            <a:r>
              <a:rPr lang="en" sz="2400" b="1" dirty="0">
                <a:latin typeface="Avenir Next For Intuit"/>
                <a:ea typeface="Avenir Next For Intuit"/>
                <a:cs typeface="Avenir Next For Intuit"/>
                <a:sym typeface="Avenir Next For Intuit"/>
              </a:rPr>
              <a:t>Sample business trip data for a user</a:t>
            </a:r>
            <a:endParaRPr sz="2400" b="1" dirty="0">
              <a:latin typeface="Avenir Next For Intuit"/>
              <a:ea typeface="Avenir Next For Intuit"/>
              <a:cs typeface="Avenir Next For Intuit"/>
              <a:sym typeface="Avenir Next For Intuit"/>
            </a:endParaRPr>
          </a:p>
        </p:txBody>
      </p:sp>
      <p:graphicFrame>
        <p:nvGraphicFramePr>
          <p:cNvPr id="8" name="Google Shape;1511;p362">
            <a:extLst>
              <a:ext uri="{FF2B5EF4-FFF2-40B4-BE49-F238E27FC236}">
                <a16:creationId xmlns:a16="http://schemas.microsoft.com/office/drawing/2014/main" id="{BC5F81B4-5452-EE4C-A196-3955FAC986C4}"/>
              </a:ext>
            </a:extLst>
          </p:cNvPr>
          <p:cNvGraphicFramePr/>
          <p:nvPr>
            <p:extLst>
              <p:ext uri="{D42A27DB-BD31-4B8C-83A1-F6EECF244321}">
                <p14:modId xmlns:p14="http://schemas.microsoft.com/office/powerpoint/2010/main" val="3143694470"/>
              </p:ext>
            </p:extLst>
          </p:nvPr>
        </p:nvGraphicFramePr>
        <p:xfrm>
          <a:off x="598661" y="5413822"/>
          <a:ext cx="9292683" cy="614003"/>
        </p:xfrm>
        <a:graphic>
          <a:graphicData uri="http://schemas.openxmlformats.org/drawingml/2006/table">
            <a:tbl>
              <a:tblPr>
                <a:noFill/>
              </a:tblPr>
              <a:tblGrid>
                <a:gridCol w="1362345">
                  <a:extLst>
                    <a:ext uri="{9D8B030D-6E8A-4147-A177-3AD203B41FA5}">
                      <a16:colId xmlns:a16="http://schemas.microsoft.com/office/drawing/2014/main" val="20000"/>
                    </a:ext>
                  </a:extLst>
                </a:gridCol>
                <a:gridCol w="2643446">
                  <a:extLst>
                    <a:ext uri="{9D8B030D-6E8A-4147-A177-3AD203B41FA5}">
                      <a16:colId xmlns:a16="http://schemas.microsoft.com/office/drawing/2014/main" val="20001"/>
                    </a:ext>
                  </a:extLst>
                </a:gridCol>
                <a:gridCol w="2643446">
                  <a:extLst>
                    <a:ext uri="{9D8B030D-6E8A-4147-A177-3AD203B41FA5}">
                      <a16:colId xmlns:a16="http://schemas.microsoft.com/office/drawing/2014/main" val="20002"/>
                    </a:ext>
                  </a:extLst>
                </a:gridCol>
                <a:gridCol w="2643446">
                  <a:extLst>
                    <a:ext uri="{9D8B030D-6E8A-4147-A177-3AD203B41FA5}">
                      <a16:colId xmlns:a16="http://schemas.microsoft.com/office/drawing/2014/main" val="20003"/>
                    </a:ext>
                  </a:extLst>
                </a:gridCol>
              </a:tblGrid>
              <a:tr h="61400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US" sz="2400" u="none" strike="noStrike" cap="none" dirty="0">
                          <a:latin typeface="Avenir Next For Intuit"/>
                          <a:ea typeface="Avenir Next For Intuit"/>
                          <a:cs typeface="Avenir Next For Intuit"/>
                          <a:sym typeface="Avenir Next For Intuit"/>
                        </a:rPr>
                        <a:t>21632 </a:t>
                      </a:r>
                    </a:p>
                  </a:txBody>
                  <a:tcPr marL="121868" marR="121868" marT="121868" marB="121868">
                    <a:solidFill>
                      <a:srgbClr val="9FC5E8"/>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A</a:t>
                      </a:r>
                      <a:endParaRPr sz="2400" u="none" strike="noStrike" cap="none" dirty="0">
                        <a:latin typeface="Avenir Next For Intuit"/>
                        <a:ea typeface="Avenir Next For Intuit"/>
                        <a:cs typeface="Avenir Next For Intuit"/>
                        <a:sym typeface="Avenir Next For Intuit"/>
                      </a:endParaRPr>
                    </a:p>
                  </a:txBody>
                  <a:tcPr marL="121868" marR="121868" marT="121868" marB="121868">
                    <a:solidFill>
                      <a:srgbClr val="9FC5E8"/>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B</a:t>
                      </a:r>
                      <a:endParaRPr sz="2400" u="none" strike="noStrike" cap="none" dirty="0">
                        <a:latin typeface="Avenir Next For Intuit"/>
                        <a:ea typeface="Avenir Next For Intuit"/>
                        <a:cs typeface="Avenir Next For Intuit"/>
                        <a:sym typeface="Avenir Next For Intuit"/>
                      </a:endParaRPr>
                    </a:p>
                  </a:txBody>
                  <a:tcPr marL="121868" marR="121868" marT="121868" marB="121868">
                    <a:solidFill>
                      <a:srgbClr val="9FC5E8"/>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400" u="none" strike="noStrike" cap="none" dirty="0">
                          <a:latin typeface="Avenir Next For Intuit"/>
                          <a:ea typeface="Avenir Next For Intuit"/>
                          <a:cs typeface="Avenir Next For Intuit"/>
                          <a:sym typeface="Avenir Next For Intuit"/>
                        </a:rPr>
                        <a:t>False</a:t>
                      </a:r>
                      <a:endParaRPr sz="2400" u="none" strike="noStrike" cap="none" dirty="0">
                        <a:latin typeface="Avenir Next For Intuit"/>
                        <a:ea typeface="Avenir Next For Intuit"/>
                        <a:cs typeface="Avenir Next For Intuit"/>
                        <a:sym typeface="Avenir Next For Intuit"/>
                      </a:endParaRPr>
                    </a:p>
                  </a:txBody>
                  <a:tcPr marL="121868" marR="121868" marT="121868" marB="121868">
                    <a:solidFill>
                      <a:srgbClr val="9FC5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6139729"/>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F1CD86-BBEC-5344-A6E8-3EDA43E16F5D}"/>
              </a:ext>
            </a:extLst>
          </p:cNvPr>
          <p:cNvGrpSpPr/>
          <p:nvPr/>
        </p:nvGrpSpPr>
        <p:grpSpPr>
          <a:xfrm>
            <a:off x="1033272" y="721951"/>
            <a:ext cx="2568632" cy="5244821"/>
            <a:chOff x="2346958" y="721951"/>
            <a:chExt cx="2568632" cy="5244821"/>
          </a:xfrm>
        </p:grpSpPr>
        <p:grpSp>
          <p:nvGrpSpPr>
            <p:cNvPr id="10" name="Group 9">
              <a:extLst>
                <a:ext uri="{FF2B5EF4-FFF2-40B4-BE49-F238E27FC236}">
                  <a16:creationId xmlns:a16="http://schemas.microsoft.com/office/drawing/2014/main" id="{F079E1BB-3487-B742-A822-7E576AE75AB5}"/>
                </a:ext>
              </a:extLst>
            </p:cNvPr>
            <p:cNvGrpSpPr/>
            <p:nvPr/>
          </p:nvGrpSpPr>
          <p:grpSpPr>
            <a:xfrm>
              <a:off x="2346958" y="1186537"/>
              <a:ext cx="2568632" cy="4780235"/>
              <a:chOff x="2346958" y="1186537"/>
              <a:chExt cx="2568632" cy="4780235"/>
            </a:xfrm>
          </p:grpSpPr>
          <p:pic>
            <p:nvPicPr>
              <p:cNvPr id="8" name="Picture 7">
                <a:extLst>
                  <a:ext uri="{FF2B5EF4-FFF2-40B4-BE49-F238E27FC236}">
                    <a16:creationId xmlns:a16="http://schemas.microsoft.com/office/drawing/2014/main" id="{63CB4BCF-A7B9-0247-94E1-33B4739F63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977" t="7277" r="27205" b="7455"/>
              <a:stretch/>
            </p:blipFill>
            <p:spPr>
              <a:xfrm>
                <a:off x="2346958" y="1186537"/>
                <a:ext cx="2568632" cy="4780235"/>
              </a:xfrm>
              <a:prstGeom prst="rect">
                <a:avLst/>
              </a:prstGeom>
            </p:spPr>
          </p:pic>
          <p:pic>
            <p:nvPicPr>
              <p:cNvPr id="4" name="Google Shape;1481;p358">
                <a:extLst>
                  <a:ext uri="{FF2B5EF4-FFF2-40B4-BE49-F238E27FC236}">
                    <a16:creationId xmlns:a16="http://schemas.microsoft.com/office/drawing/2014/main" id="{3339BCF4-D16C-B04B-9342-767D987A7A56}"/>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26650" y="1789738"/>
                <a:ext cx="2009248" cy="3573778"/>
              </a:xfrm>
              <a:prstGeom prst="rect">
                <a:avLst/>
              </a:prstGeom>
              <a:noFill/>
              <a:ln>
                <a:noFill/>
              </a:ln>
            </p:spPr>
          </p:pic>
        </p:grpSp>
        <p:sp>
          <p:nvSpPr>
            <p:cNvPr id="6" name="TextBox 5">
              <a:extLst>
                <a:ext uri="{FF2B5EF4-FFF2-40B4-BE49-F238E27FC236}">
                  <a16:creationId xmlns:a16="http://schemas.microsoft.com/office/drawing/2014/main" id="{366B6F96-5726-8443-AC47-1FB94B49B78F}"/>
                </a:ext>
              </a:extLst>
            </p:cNvPr>
            <p:cNvSpPr txBox="1"/>
            <p:nvPr/>
          </p:nvSpPr>
          <p:spPr>
            <a:xfrm>
              <a:off x="2738822" y="721951"/>
              <a:ext cx="1792897" cy="400110"/>
            </a:xfrm>
            <a:prstGeom prst="rect">
              <a:avLst/>
            </a:prstGeom>
            <a:noFill/>
          </p:spPr>
          <p:txBody>
            <a:bodyPr wrap="square" rtlCol="0">
              <a:spAutoFit/>
            </a:bodyPr>
            <a:lstStyle/>
            <a:p>
              <a:pPr algn="ctr"/>
              <a:r>
                <a:rPr lang="en-US" sz="2000" b="1" dirty="0">
                  <a:latin typeface="AvenirNext forINTUIT" panose="020B0503020202020204" pitchFamily="34" charset="77"/>
                </a:rPr>
                <a:t>Before</a:t>
              </a:r>
            </a:p>
          </p:txBody>
        </p:sp>
      </p:grpSp>
      <p:grpSp>
        <p:nvGrpSpPr>
          <p:cNvPr id="3" name="Group 2">
            <a:extLst>
              <a:ext uri="{FF2B5EF4-FFF2-40B4-BE49-F238E27FC236}">
                <a16:creationId xmlns:a16="http://schemas.microsoft.com/office/drawing/2014/main" id="{0DA40342-65D3-7041-B521-301EBA6BFC88}"/>
              </a:ext>
            </a:extLst>
          </p:cNvPr>
          <p:cNvGrpSpPr/>
          <p:nvPr/>
        </p:nvGrpSpPr>
        <p:grpSpPr>
          <a:xfrm>
            <a:off x="4526280" y="721951"/>
            <a:ext cx="2568632" cy="5244821"/>
            <a:chOff x="6058045" y="721951"/>
            <a:chExt cx="2568632" cy="5244821"/>
          </a:xfrm>
        </p:grpSpPr>
        <p:grpSp>
          <p:nvGrpSpPr>
            <p:cNvPr id="11" name="Group 10">
              <a:extLst>
                <a:ext uri="{FF2B5EF4-FFF2-40B4-BE49-F238E27FC236}">
                  <a16:creationId xmlns:a16="http://schemas.microsoft.com/office/drawing/2014/main" id="{5DDE6316-36D4-5648-AF72-30656DDA5181}"/>
                </a:ext>
              </a:extLst>
            </p:cNvPr>
            <p:cNvGrpSpPr/>
            <p:nvPr/>
          </p:nvGrpSpPr>
          <p:grpSpPr>
            <a:xfrm>
              <a:off x="6058045" y="1186537"/>
              <a:ext cx="2568632" cy="4780235"/>
              <a:chOff x="7273235" y="1186537"/>
              <a:chExt cx="2568632" cy="4780235"/>
            </a:xfrm>
          </p:grpSpPr>
          <p:pic>
            <p:nvPicPr>
              <p:cNvPr id="9" name="Picture 8">
                <a:extLst>
                  <a:ext uri="{FF2B5EF4-FFF2-40B4-BE49-F238E27FC236}">
                    <a16:creationId xmlns:a16="http://schemas.microsoft.com/office/drawing/2014/main" id="{CC80CC00-0255-9343-B5FA-84CD40135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977" t="7277" r="27205" b="7455"/>
              <a:stretch/>
            </p:blipFill>
            <p:spPr>
              <a:xfrm>
                <a:off x="7273235" y="1186537"/>
                <a:ext cx="2568632" cy="4780235"/>
              </a:xfrm>
              <a:prstGeom prst="rect">
                <a:avLst/>
              </a:prstGeom>
            </p:spPr>
          </p:pic>
          <p:pic>
            <p:nvPicPr>
              <p:cNvPr id="5" name="Picture 2" descr="https://lh6.googleusercontent.com/bC9z6VGthpCmO0dtdmIHC8rI7oPj9TVUWJ2MMDnS169k6-EDK0Dv0umR86_czboMAaZUlQyAuW_7c1xnW9lTF4YIQk9TcVe-8-cuWk4UME818x28ESVQZsJBVJZ6VpEy0T9-GfzZToA">
                <a:extLst>
                  <a:ext uri="{FF2B5EF4-FFF2-40B4-BE49-F238E27FC236}">
                    <a16:creationId xmlns:a16="http://schemas.microsoft.com/office/drawing/2014/main" id="{A7A5F770-7814-7C4C-879C-1C6D694D89C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92063" y="1970129"/>
                <a:ext cx="2147329" cy="339880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44A06FE2-52EB-5D4F-A9A8-95EF9F96681A}"/>
                </a:ext>
              </a:extLst>
            </p:cNvPr>
            <p:cNvSpPr txBox="1"/>
            <p:nvPr/>
          </p:nvSpPr>
          <p:spPr>
            <a:xfrm>
              <a:off x="6441916" y="721951"/>
              <a:ext cx="1792897" cy="400110"/>
            </a:xfrm>
            <a:prstGeom prst="rect">
              <a:avLst/>
            </a:prstGeom>
            <a:noFill/>
          </p:spPr>
          <p:txBody>
            <a:bodyPr wrap="square" rtlCol="0">
              <a:spAutoFit/>
            </a:bodyPr>
            <a:lstStyle/>
            <a:p>
              <a:pPr algn="ctr"/>
              <a:r>
                <a:rPr lang="en-US" sz="2000" b="1" dirty="0">
                  <a:latin typeface="AvenirNext forINTUIT" panose="020B0503020202020204" pitchFamily="34" charset="77"/>
                </a:rPr>
                <a:t>After</a:t>
              </a:r>
            </a:p>
          </p:txBody>
        </p:sp>
      </p:grpSp>
      <p:sp>
        <p:nvSpPr>
          <p:cNvPr id="12" name="Rectangle 11">
            <a:extLst>
              <a:ext uri="{FF2B5EF4-FFF2-40B4-BE49-F238E27FC236}">
                <a16:creationId xmlns:a16="http://schemas.microsoft.com/office/drawing/2014/main" id="{320BAA15-60DD-E24F-A320-BE954B5CAE71}"/>
              </a:ext>
            </a:extLst>
          </p:cNvPr>
          <p:cNvSpPr/>
          <p:nvPr/>
        </p:nvSpPr>
        <p:spPr>
          <a:xfrm>
            <a:off x="8412353" y="0"/>
            <a:ext cx="37764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800" dirty="0">
                <a:solidFill>
                  <a:schemeClr val="bg1"/>
                </a:solidFill>
                <a:latin typeface="AvenirNext forINTUIT" panose="020B0503020202020204" pitchFamily="34" charset="77"/>
              </a:rPr>
              <a:t>Customers categorize an average of 100 trips/month in significantly less time.</a:t>
            </a:r>
          </a:p>
          <a:p>
            <a:endParaRPr lang="en-US" sz="1800" dirty="0">
              <a:solidFill>
                <a:schemeClr val="bg1"/>
              </a:solidFill>
              <a:latin typeface="AvenirNext forINTUIT" panose="020B0503020202020204" pitchFamily="34" charset="77"/>
            </a:endParaRPr>
          </a:p>
          <a:p>
            <a:r>
              <a:rPr lang="en-US" sz="1800" dirty="0">
                <a:solidFill>
                  <a:schemeClr val="bg1"/>
                </a:solidFill>
                <a:latin typeface="AvenirNext forINTUIT" panose="020B0503020202020204" pitchFamily="34" charset="77"/>
              </a:rPr>
              <a:t>The experience is tailored to a customer’s individual driving patterns.</a:t>
            </a:r>
          </a:p>
        </p:txBody>
      </p:sp>
    </p:spTree>
    <p:extLst>
      <p:ext uri="{BB962C8B-B14F-4D97-AF65-F5344CB8AC3E}">
        <p14:creationId xmlns:p14="http://schemas.microsoft.com/office/powerpoint/2010/main" val="340485224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DC978-F663-124C-A533-11D9E3C47D53}"/>
              </a:ext>
            </a:extLst>
          </p:cNvPr>
          <p:cNvSpPr>
            <a:spLocks noGrp="1"/>
          </p:cNvSpPr>
          <p:nvPr>
            <p:ph type="title"/>
          </p:nvPr>
        </p:nvSpPr>
        <p:spPr/>
        <p:txBody>
          <a:bodyPr/>
          <a:lstStyle/>
          <a:p>
            <a:r>
              <a:rPr lang="en-US" dirty="0"/>
              <a:t>D4D Method: Rapid Experimentation &amp; Paper Prototyping</a:t>
            </a:r>
          </a:p>
        </p:txBody>
      </p:sp>
      <p:sp>
        <p:nvSpPr>
          <p:cNvPr id="7" name="Rectangle 6">
            <a:extLst>
              <a:ext uri="{FF2B5EF4-FFF2-40B4-BE49-F238E27FC236}">
                <a16:creationId xmlns:a16="http://schemas.microsoft.com/office/drawing/2014/main" id="{67899DAA-62A2-BE46-ACDB-8E307F10BC19}"/>
              </a:ext>
            </a:extLst>
          </p:cNvPr>
          <p:cNvSpPr/>
          <p:nvPr/>
        </p:nvSpPr>
        <p:spPr>
          <a:xfrm>
            <a:off x="501175" y="1210600"/>
            <a:ext cx="4837742" cy="3477875"/>
          </a:xfrm>
          <a:prstGeom prst="rect">
            <a:avLst/>
          </a:prstGeom>
        </p:spPr>
        <p:txBody>
          <a:bodyPr wrap="square">
            <a:spAutoFit/>
          </a:bodyPr>
          <a:lstStyle/>
          <a:p>
            <a:r>
              <a:rPr lang="en-US" sz="2000" dirty="0">
                <a:latin typeface="AvenirNext forINTUIT" panose="020B0503020202020204" pitchFamily="34" charset="77"/>
              </a:rPr>
              <a:t>Rapid prototyping </a:t>
            </a:r>
            <a:r>
              <a:rPr lang="en-US" sz="2000" b="1" dirty="0">
                <a:latin typeface="AvenirNext forINTUIT" panose="020B0503020202020204" pitchFamily="34" charset="77"/>
              </a:rPr>
              <a:t>with customers </a:t>
            </a:r>
            <a:r>
              <a:rPr lang="en-US" sz="2000" dirty="0">
                <a:latin typeface="AvenirNext forINTUIT" panose="020B0503020202020204" pitchFamily="34" charset="77"/>
              </a:rPr>
              <a:t>facilitates quick learning and iterations. </a:t>
            </a:r>
          </a:p>
          <a:p>
            <a:endParaRPr lang="en-US" sz="2000" dirty="0">
              <a:latin typeface="AvenirNext forINTUIT" panose="020B0503020202020204" pitchFamily="34" charset="77"/>
            </a:endParaRPr>
          </a:p>
          <a:p>
            <a:r>
              <a:rPr lang="en-US" sz="2000" dirty="0">
                <a:latin typeface="AvenirNext forINTUIT" panose="020B0503020202020204" pitchFamily="34" charset="77"/>
              </a:rPr>
              <a:t>A good experiment helps you get past what customers say they would do and discover what they </a:t>
            </a:r>
            <a:r>
              <a:rPr lang="en-US" sz="2000" b="1" dirty="0">
                <a:latin typeface="AvenirNext forINTUIT" panose="020B0503020202020204" pitchFamily="34" charset="77"/>
              </a:rPr>
              <a:t>actually do</a:t>
            </a:r>
            <a:r>
              <a:rPr lang="en-US" sz="2000" dirty="0">
                <a:latin typeface="AvenirNext forINTUIT" panose="020B0503020202020204" pitchFamily="34" charset="77"/>
              </a:rPr>
              <a:t>.</a:t>
            </a:r>
          </a:p>
          <a:p>
            <a:endParaRPr lang="en-US" sz="2000" dirty="0">
              <a:latin typeface="AvenirNext forINTUIT" panose="020B0503020202020204" pitchFamily="34" charset="77"/>
            </a:endParaRPr>
          </a:p>
          <a:p>
            <a:r>
              <a:rPr lang="en-US" sz="2000" dirty="0">
                <a:latin typeface="AvenirNext forINTUIT" panose="020B0503020202020204" pitchFamily="34" charset="77"/>
              </a:rPr>
              <a:t>Paper or sketch prototyping is an </a:t>
            </a:r>
            <a:r>
              <a:rPr lang="en-US" sz="2000" b="1" dirty="0">
                <a:latin typeface="AvenirNext forINTUIT" panose="020B0503020202020204" pitchFamily="34" charset="77"/>
              </a:rPr>
              <a:t>inexpensive</a:t>
            </a:r>
            <a:r>
              <a:rPr lang="en-US" sz="2000" dirty="0">
                <a:latin typeface="AvenirNext forINTUIT" panose="020B0503020202020204" pitchFamily="34" charset="77"/>
              </a:rPr>
              <a:t> way to test ideas early in the process. </a:t>
            </a:r>
          </a:p>
          <a:p>
            <a:endParaRPr lang="en-US" sz="2000" dirty="0">
              <a:latin typeface="AvenirNext forINTUIT" panose="020B0503020202020204" pitchFamily="34" charset="77"/>
            </a:endParaRPr>
          </a:p>
        </p:txBody>
      </p:sp>
      <p:pic>
        <p:nvPicPr>
          <p:cNvPr id="1025" name="Picture 1" descr="page12image1831392">
            <a:extLst>
              <a:ext uri="{FF2B5EF4-FFF2-40B4-BE49-F238E27FC236}">
                <a16:creationId xmlns:a16="http://schemas.microsoft.com/office/drawing/2014/main" id="{D9CF7441-E21D-7049-9C3B-E431487AC2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6125" y="1210600"/>
            <a:ext cx="5780449" cy="440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556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DC978-F663-124C-A533-11D9E3C47D53}"/>
              </a:ext>
            </a:extLst>
          </p:cNvPr>
          <p:cNvSpPr>
            <a:spLocks noGrp="1"/>
          </p:cNvSpPr>
          <p:nvPr>
            <p:ph type="title"/>
          </p:nvPr>
        </p:nvSpPr>
        <p:spPr/>
        <p:txBody>
          <a:bodyPr/>
          <a:lstStyle/>
          <a:p>
            <a:r>
              <a:rPr lang="en-US" dirty="0"/>
              <a:t>D4D Method: Rapid Experimentation &amp; Paper Prototyping</a:t>
            </a:r>
          </a:p>
        </p:txBody>
      </p:sp>
      <p:sp>
        <p:nvSpPr>
          <p:cNvPr id="7" name="Rectangle 6">
            <a:extLst>
              <a:ext uri="{FF2B5EF4-FFF2-40B4-BE49-F238E27FC236}">
                <a16:creationId xmlns:a16="http://schemas.microsoft.com/office/drawing/2014/main" id="{67899DAA-62A2-BE46-ACDB-8E307F10BC19}"/>
              </a:ext>
            </a:extLst>
          </p:cNvPr>
          <p:cNvSpPr/>
          <p:nvPr/>
        </p:nvSpPr>
        <p:spPr>
          <a:xfrm>
            <a:off x="501175" y="1210600"/>
            <a:ext cx="4176842" cy="5170646"/>
          </a:xfrm>
          <a:prstGeom prst="rect">
            <a:avLst/>
          </a:prstGeom>
        </p:spPr>
        <p:txBody>
          <a:bodyPr wrap="square">
            <a:spAutoFit/>
          </a:bodyPr>
          <a:lstStyle/>
          <a:p>
            <a:pPr>
              <a:spcBef>
                <a:spcPts val="1800"/>
              </a:spcBef>
            </a:pPr>
            <a:r>
              <a:rPr lang="en-US" sz="2000" b="1" dirty="0">
                <a:latin typeface="AvenirNext forINTUIT" panose="020B0503020202020204" pitchFamily="34" charset="77"/>
              </a:rPr>
              <a:t>WARM UP </a:t>
            </a:r>
            <a:r>
              <a:rPr lang="en-US" sz="2000" dirty="0">
                <a:latin typeface="AvenirNext forINTUIT" panose="020B0503020202020204" pitchFamily="34" charset="77"/>
              </a:rPr>
              <a:t>by greeting the customer.</a:t>
            </a:r>
          </a:p>
          <a:p>
            <a:pPr>
              <a:spcBef>
                <a:spcPts val="1800"/>
              </a:spcBef>
            </a:pPr>
            <a:r>
              <a:rPr lang="en-US" sz="2000" b="1" dirty="0">
                <a:latin typeface="AvenirNext forINTUIT" panose="020B0503020202020204" pitchFamily="34" charset="77"/>
              </a:rPr>
              <a:t>ASK</a:t>
            </a:r>
            <a:r>
              <a:rPr lang="en-US" sz="2000" dirty="0">
                <a:latin typeface="AvenirNext forINTUIT" panose="020B0503020202020204" pitchFamily="34" charset="77"/>
              </a:rPr>
              <a:t> the customer to verbalize their thoughts.</a:t>
            </a:r>
          </a:p>
          <a:p>
            <a:pPr>
              <a:spcBef>
                <a:spcPts val="1800"/>
              </a:spcBef>
            </a:pPr>
            <a:r>
              <a:rPr lang="en-US" sz="2000" b="1" dirty="0">
                <a:latin typeface="AvenirNext forINTUIT" panose="020B0503020202020204" pitchFamily="34" charset="77"/>
              </a:rPr>
              <a:t>SET THE SCENE </a:t>
            </a:r>
            <a:r>
              <a:rPr lang="en-US" sz="2000" dirty="0">
                <a:latin typeface="AvenirNext forINTUIT" panose="020B0503020202020204" pitchFamily="34" charset="77"/>
              </a:rPr>
              <a:t>where the customer will be using the prototype.</a:t>
            </a:r>
          </a:p>
          <a:p>
            <a:pPr>
              <a:spcBef>
                <a:spcPts val="1800"/>
              </a:spcBef>
            </a:pPr>
            <a:r>
              <a:rPr lang="en-US" sz="2000" b="1" dirty="0">
                <a:latin typeface="AvenirNext forINTUIT" panose="020B0503020202020204" pitchFamily="34" charset="77"/>
              </a:rPr>
              <a:t>OBSERVE</a:t>
            </a:r>
            <a:r>
              <a:rPr lang="en-US" sz="2000" dirty="0">
                <a:latin typeface="AvenirNext forINTUIT" panose="020B0503020202020204" pitchFamily="34" charset="77"/>
              </a:rPr>
              <a:t> and record the customer’s behavior.</a:t>
            </a:r>
          </a:p>
          <a:p>
            <a:pPr>
              <a:spcBef>
                <a:spcPts val="1800"/>
              </a:spcBef>
            </a:pPr>
            <a:r>
              <a:rPr lang="en-US" sz="2000" b="1" dirty="0">
                <a:latin typeface="AvenirNext forINTUIT" panose="020B0503020202020204" pitchFamily="34" charset="77"/>
              </a:rPr>
              <a:t>LISTEN</a:t>
            </a:r>
            <a:r>
              <a:rPr lang="en-US" sz="2000" dirty="0">
                <a:latin typeface="AvenirNext forINTUIT" panose="020B0503020202020204" pitchFamily="34" charset="77"/>
              </a:rPr>
              <a:t> for how they’re feeling.</a:t>
            </a:r>
          </a:p>
          <a:p>
            <a:pPr>
              <a:spcBef>
                <a:spcPts val="1800"/>
              </a:spcBef>
            </a:pPr>
            <a:r>
              <a:rPr lang="en-US" sz="2000" b="1" dirty="0">
                <a:latin typeface="AvenirNext forINTUIT" panose="020B0503020202020204" pitchFamily="34" charset="77"/>
              </a:rPr>
              <a:t>WATCH</a:t>
            </a:r>
            <a:r>
              <a:rPr lang="en-US" sz="2000" dirty="0">
                <a:latin typeface="AvenirNext forINTUIT" panose="020B0503020202020204" pitchFamily="34" charset="77"/>
              </a:rPr>
              <a:t> for surprises.</a:t>
            </a:r>
          </a:p>
          <a:p>
            <a:pPr>
              <a:spcBef>
                <a:spcPts val="1800"/>
              </a:spcBef>
            </a:pPr>
            <a:r>
              <a:rPr lang="en-US" sz="2000" b="1" dirty="0">
                <a:latin typeface="AvenirNext forINTUIT" panose="020B0503020202020204" pitchFamily="34" charset="77"/>
              </a:rPr>
              <a:t>LET THEM ESCAPE </a:t>
            </a:r>
            <a:r>
              <a:rPr lang="en-US" sz="2000" dirty="0">
                <a:latin typeface="AvenirNext forINTUIT" panose="020B0503020202020204" pitchFamily="34" charset="77"/>
              </a:rPr>
              <a:t>gracefully.</a:t>
            </a:r>
          </a:p>
        </p:txBody>
      </p:sp>
      <p:pic>
        <p:nvPicPr>
          <p:cNvPr id="4" name="Picture 3" descr="A group of people standing around a table&#10;&#10;Description automatically generated">
            <a:extLst>
              <a:ext uri="{FF2B5EF4-FFF2-40B4-BE49-F238E27FC236}">
                <a16:creationId xmlns:a16="http://schemas.microsoft.com/office/drawing/2014/main" id="{21563DCA-C349-5E4C-B7BC-978C9E9CC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7287" y="1210600"/>
            <a:ext cx="7062660" cy="3600766"/>
          </a:xfrm>
          <a:prstGeom prst="rect">
            <a:avLst/>
          </a:prstGeom>
        </p:spPr>
      </p:pic>
    </p:spTree>
    <p:extLst>
      <p:ext uri="{BB962C8B-B14F-4D97-AF65-F5344CB8AC3E}">
        <p14:creationId xmlns:p14="http://schemas.microsoft.com/office/powerpoint/2010/main" val="6317887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B56A3-240C-0144-9071-11E5D5F2F073}"/>
              </a:ext>
            </a:extLst>
          </p:cNvPr>
          <p:cNvPicPr>
            <a:picLocks noChangeAspect="1"/>
          </p:cNvPicPr>
          <p:nvPr/>
        </p:nvPicPr>
        <p:blipFill>
          <a:blip r:embed="rId3"/>
          <a:stretch>
            <a:fillRect/>
          </a:stretch>
        </p:blipFill>
        <p:spPr>
          <a:xfrm>
            <a:off x="1824556" y="2480144"/>
            <a:ext cx="8539713" cy="1897713"/>
          </a:xfrm>
          <a:prstGeom prst="rect">
            <a:avLst/>
          </a:prstGeom>
        </p:spPr>
      </p:pic>
      <p:sp>
        <p:nvSpPr>
          <p:cNvPr id="7" name="Title 6">
            <a:extLst>
              <a:ext uri="{FF2B5EF4-FFF2-40B4-BE49-F238E27FC236}">
                <a16:creationId xmlns:a16="http://schemas.microsoft.com/office/drawing/2014/main" id="{DCE8321D-467C-FA48-8992-1E902683E088}"/>
              </a:ext>
            </a:extLst>
          </p:cNvPr>
          <p:cNvSpPr>
            <a:spLocks noGrp="1"/>
          </p:cNvSpPr>
          <p:nvPr>
            <p:ph type="title"/>
          </p:nvPr>
        </p:nvSpPr>
        <p:spPr/>
        <p:txBody>
          <a:bodyPr/>
          <a:lstStyle/>
          <a:p>
            <a:r>
              <a:rPr lang="en-US" dirty="0"/>
              <a:t>Standard Deduction vs. Itemized Deduction</a:t>
            </a:r>
          </a:p>
        </p:txBody>
      </p:sp>
    </p:spTree>
    <p:extLst>
      <p:ext uri="{BB962C8B-B14F-4D97-AF65-F5344CB8AC3E}">
        <p14:creationId xmlns:p14="http://schemas.microsoft.com/office/powerpoint/2010/main" val="4018411101"/>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955-61EA-1148-9FC4-7F11B1513B73}"/>
              </a:ext>
            </a:extLst>
          </p:cNvPr>
          <p:cNvSpPr>
            <a:spLocks noGrp="1"/>
          </p:cNvSpPr>
          <p:nvPr>
            <p:ph type="title"/>
          </p:nvPr>
        </p:nvSpPr>
        <p:spPr/>
        <p:txBody>
          <a:bodyPr/>
          <a:lstStyle/>
          <a:p>
            <a:r>
              <a:rPr lang="en-US" dirty="0"/>
              <a:t>Problem: </a:t>
            </a:r>
          </a:p>
        </p:txBody>
      </p:sp>
      <p:sp>
        <p:nvSpPr>
          <p:cNvPr id="3" name="Rectangle 2">
            <a:extLst>
              <a:ext uri="{FF2B5EF4-FFF2-40B4-BE49-F238E27FC236}">
                <a16:creationId xmlns:a16="http://schemas.microsoft.com/office/drawing/2014/main" id="{5DDE5EE3-1140-8D48-B43E-E483D9E1D84F}"/>
              </a:ext>
            </a:extLst>
          </p:cNvPr>
          <p:cNvSpPr/>
          <p:nvPr/>
        </p:nvSpPr>
        <p:spPr>
          <a:xfrm>
            <a:off x="501174" y="1299088"/>
            <a:ext cx="5708433" cy="2862322"/>
          </a:xfrm>
          <a:prstGeom prst="rect">
            <a:avLst/>
          </a:prstGeom>
        </p:spPr>
        <p:txBody>
          <a:bodyPr wrap="square">
            <a:spAutoFit/>
          </a:bodyPr>
          <a:lstStyle/>
          <a:p>
            <a:r>
              <a:rPr lang="en-US" sz="2000" dirty="0">
                <a:solidFill>
                  <a:schemeClr val="tx1"/>
                </a:solidFill>
                <a:latin typeface="AvenirNext forINTUIT" panose="020B0503020202020204" pitchFamily="34" charset="77"/>
              </a:rPr>
              <a:t>American taxpayers waste time itemizing deductions, only to find that they should take the standard deduction.</a:t>
            </a:r>
          </a:p>
          <a:p>
            <a:endParaRPr lang="en-US" sz="2000" dirty="0">
              <a:solidFill>
                <a:schemeClr val="tx1"/>
              </a:solidFill>
              <a:latin typeface="AvenirNext forINTUIT" panose="020B0503020202020204" pitchFamily="34" charset="77"/>
            </a:endParaRPr>
          </a:p>
          <a:p>
            <a:r>
              <a:rPr lang="en-US" sz="2000" dirty="0">
                <a:solidFill>
                  <a:schemeClr val="tx1"/>
                </a:solidFill>
                <a:latin typeface="AvenirNext forINTUIT" panose="020B0503020202020204" pitchFamily="34" charset="77"/>
              </a:rPr>
              <a:t>TurboTax is able to quickly predict which deduction is right for the customer.</a:t>
            </a:r>
          </a:p>
          <a:p>
            <a:endParaRPr lang="en-US" sz="2000" dirty="0">
              <a:solidFill>
                <a:schemeClr val="tx1"/>
              </a:solidFill>
              <a:latin typeface="AvenirNext forINTUIT" panose="020B0503020202020204" pitchFamily="34" charset="77"/>
            </a:endParaRPr>
          </a:p>
          <a:p>
            <a:r>
              <a:rPr lang="en-US" sz="2000" dirty="0">
                <a:solidFill>
                  <a:schemeClr val="tx1"/>
                </a:solidFill>
                <a:latin typeface="AvenirNext forINTUIT" panose="020B0503020202020204" pitchFamily="34" charset="77"/>
              </a:rPr>
              <a:t>Taxpayers need confidence that they are getting every penny they deserve.</a:t>
            </a:r>
            <a:endParaRPr lang="en-US" sz="2000" dirty="0">
              <a:latin typeface="AvenirNext forINTUIT" panose="020B0503020202020204" pitchFamily="34" charset="77"/>
            </a:endParaRPr>
          </a:p>
        </p:txBody>
      </p:sp>
      <p:pic>
        <p:nvPicPr>
          <p:cNvPr id="9" name="Picture 8">
            <a:extLst>
              <a:ext uri="{FF2B5EF4-FFF2-40B4-BE49-F238E27FC236}">
                <a16:creationId xmlns:a16="http://schemas.microsoft.com/office/drawing/2014/main" id="{E7DAE0FB-F02C-EA40-AF74-6BC0F64D8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0144" y="0"/>
            <a:ext cx="5608681" cy="6858000"/>
          </a:xfrm>
          <a:prstGeom prst="rect">
            <a:avLst/>
          </a:prstGeom>
        </p:spPr>
      </p:pic>
    </p:spTree>
    <p:extLst>
      <p:ext uri="{BB962C8B-B14F-4D97-AF65-F5344CB8AC3E}">
        <p14:creationId xmlns:p14="http://schemas.microsoft.com/office/powerpoint/2010/main" val="425990397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592D-54ED-FD44-B4B1-73D73C4003DB}"/>
              </a:ext>
            </a:extLst>
          </p:cNvPr>
          <p:cNvSpPr>
            <a:spLocks noGrp="1"/>
          </p:cNvSpPr>
          <p:nvPr>
            <p:ph type="title"/>
          </p:nvPr>
        </p:nvSpPr>
        <p:spPr/>
        <p:txBody>
          <a:bodyPr/>
          <a:lstStyle/>
          <a:p>
            <a:r>
              <a:rPr lang="en-US" dirty="0"/>
              <a:t>It wasn’t enough to build an SVI deduction prediction model</a:t>
            </a:r>
          </a:p>
        </p:txBody>
      </p:sp>
      <p:sp>
        <p:nvSpPr>
          <p:cNvPr id="4" name="Rectangle 3">
            <a:extLst>
              <a:ext uri="{FF2B5EF4-FFF2-40B4-BE49-F238E27FC236}">
                <a16:creationId xmlns:a16="http://schemas.microsoft.com/office/drawing/2014/main" id="{D6245F98-E0D3-1045-9E0B-1DFC64571C1A}"/>
              </a:ext>
            </a:extLst>
          </p:cNvPr>
          <p:cNvSpPr/>
          <p:nvPr/>
        </p:nvSpPr>
        <p:spPr>
          <a:xfrm>
            <a:off x="9360131" y="5660967"/>
            <a:ext cx="1246909" cy="17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28E130-9BF3-DE4D-9409-206B268C7681}"/>
              </a:ext>
            </a:extLst>
          </p:cNvPr>
          <p:cNvSpPr/>
          <p:nvPr/>
        </p:nvSpPr>
        <p:spPr>
          <a:xfrm>
            <a:off x="1209098" y="5623560"/>
            <a:ext cx="745374" cy="17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DA88E68-E3CE-E246-A6D2-385A8CE5B3E6}"/>
              </a:ext>
            </a:extLst>
          </p:cNvPr>
          <p:cNvGrpSpPr/>
          <p:nvPr/>
        </p:nvGrpSpPr>
        <p:grpSpPr>
          <a:xfrm>
            <a:off x="397626" y="1170150"/>
            <a:ext cx="11393573" cy="4965955"/>
            <a:chOff x="274600" y="1170150"/>
            <a:chExt cx="8673164" cy="3780249"/>
          </a:xfrm>
        </p:grpSpPr>
        <p:cxnSp>
          <p:nvCxnSpPr>
            <p:cNvPr id="7" name="Google Shape;233;p51">
              <a:extLst>
                <a:ext uri="{FF2B5EF4-FFF2-40B4-BE49-F238E27FC236}">
                  <a16:creationId xmlns:a16="http://schemas.microsoft.com/office/drawing/2014/main" id="{3FAF21A9-3EAD-8443-83A5-FE79C8F52452}"/>
                </a:ext>
              </a:extLst>
            </p:cNvPr>
            <p:cNvCxnSpPr>
              <a:stCxn id="19" idx="2"/>
              <a:endCxn id="13" idx="1"/>
            </p:cNvCxnSpPr>
            <p:nvPr/>
          </p:nvCxnSpPr>
          <p:spPr>
            <a:xfrm rot="10800000" flipH="1">
              <a:off x="5500152" y="1689012"/>
              <a:ext cx="1611600" cy="1983000"/>
            </a:xfrm>
            <a:prstGeom prst="straightConnector1">
              <a:avLst/>
            </a:prstGeom>
            <a:noFill/>
            <a:ln w="9525" cap="flat" cmpd="sng">
              <a:solidFill>
                <a:schemeClr val="dk1"/>
              </a:solidFill>
              <a:prstDash val="solid"/>
              <a:round/>
              <a:headEnd type="none" w="sm" len="sm"/>
              <a:tailEnd type="triangle" w="med" len="med"/>
            </a:ln>
          </p:spPr>
        </p:cxnSp>
        <p:cxnSp>
          <p:nvCxnSpPr>
            <p:cNvPr id="8" name="Google Shape;236;p51">
              <a:extLst>
                <a:ext uri="{FF2B5EF4-FFF2-40B4-BE49-F238E27FC236}">
                  <a16:creationId xmlns:a16="http://schemas.microsoft.com/office/drawing/2014/main" id="{811B49A6-065F-A644-AFBF-0BB73C20FA75}"/>
                </a:ext>
              </a:extLst>
            </p:cNvPr>
            <p:cNvCxnSpPr>
              <a:stCxn id="12" idx="3"/>
              <a:endCxn id="14" idx="1"/>
            </p:cNvCxnSpPr>
            <p:nvPr/>
          </p:nvCxnSpPr>
          <p:spPr>
            <a:xfrm>
              <a:off x="5548660" y="3671700"/>
              <a:ext cx="1634400" cy="0"/>
            </a:xfrm>
            <a:prstGeom prst="straightConnector1">
              <a:avLst/>
            </a:prstGeom>
            <a:noFill/>
            <a:ln w="9525" cap="flat" cmpd="sng">
              <a:solidFill>
                <a:schemeClr val="dk1"/>
              </a:solidFill>
              <a:prstDash val="solid"/>
              <a:round/>
              <a:headEnd type="none" w="sm" len="sm"/>
              <a:tailEnd type="triangle" w="med" len="med"/>
            </a:ln>
          </p:spPr>
        </p:cxnSp>
        <p:pic>
          <p:nvPicPr>
            <p:cNvPr id="9" name="Google Shape;240;p51">
              <a:extLst>
                <a:ext uri="{FF2B5EF4-FFF2-40B4-BE49-F238E27FC236}">
                  <a16:creationId xmlns:a16="http://schemas.microsoft.com/office/drawing/2014/main" id="{49BA1E04-E0D1-8B42-880A-491FFC8FC67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21485" y="3764825"/>
              <a:ext cx="1728550" cy="1185574"/>
            </a:xfrm>
            <a:prstGeom prst="rect">
              <a:avLst/>
            </a:prstGeom>
            <a:noFill/>
            <a:ln w="9525" cap="flat" cmpd="sng">
              <a:solidFill>
                <a:schemeClr val="dk2"/>
              </a:solidFill>
              <a:prstDash val="solid"/>
              <a:round/>
              <a:headEnd type="none" w="sm" len="sm"/>
              <a:tailEnd type="none" w="sm" len="sm"/>
            </a:ln>
          </p:spPr>
        </p:pic>
        <p:pic>
          <p:nvPicPr>
            <p:cNvPr id="10" name="Google Shape;241;p51">
              <a:extLst>
                <a:ext uri="{FF2B5EF4-FFF2-40B4-BE49-F238E27FC236}">
                  <a16:creationId xmlns:a16="http://schemas.microsoft.com/office/drawing/2014/main" id="{221BCB8B-576A-5042-B9DD-D53D9E5AB4F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21485" y="2406991"/>
              <a:ext cx="1728550" cy="1357835"/>
            </a:xfrm>
            <a:prstGeom prst="rect">
              <a:avLst/>
            </a:prstGeom>
            <a:noFill/>
            <a:ln w="9525" cap="flat" cmpd="sng">
              <a:solidFill>
                <a:schemeClr val="dk2"/>
              </a:solidFill>
              <a:prstDash val="solid"/>
              <a:round/>
              <a:headEnd type="none" w="sm" len="sm"/>
              <a:tailEnd type="none" w="sm" len="sm"/>
            </a:ln>
          </p:spPr>
        </p:pic>
        <p:sp>
          <p:nvSpPr>
            <p:cNvPr id="11" name="Google Shape;242;p51">
              <a:extLst>
                <a:ext uri="{FF2B5EF4-FFF2-40B4-BE49-F238E27FC236}">
                  <a16:creationId xmlns:a16="http://schemas.microsoft.com/office/drawing/2014/main" id="{F2B5EC48-102E-E941-9967-1596467A4812}"/>
                </a:ext>
              </a:extLst>
            </p:cNvPr>
            <p:cNvSpPr/>
            <p:nvPr/>
          </p:nvSpPr>
          <p:spPr>
            <a:xfrm>
              <a:off x="1810286" y="1246350"/>
              <a:ext cx="1280400" cy="885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ML </a:t>
              </a:r>
              <a:endParaRPr dirty="0">
                <a:latin typeface="AvenirNext forINTUIT" panose="020B0503020202020204" pitchFamily="34" charset="77"/>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Model</a:t>
              </a:r>
              <a:endParaRPr sz="1400" b="1" i="0" u="none" strike="noStrike" cap="none" dirty="0">
                <a:solidFill>
                  <a:schemeClr val="lt1"/>
                </a:solidFill>
                <a:latin typeface="AvenirNext forINTUIT" panose="020B0503020202020204" pitchFamily="34" charset="77"/>
                <a:ea typeface="Avenir Next For Intuit"/>
                <a:cs typeface="Avenir Next For Intuit"/>
                <a:sym typeface="Avenir Next For Intuit"/>
              </a:endParaRPr>
            </a:p>
          </p:txBody>
        </p:sp>
        <p:sp>
          <p:nvSpPr>
            <p:cNvPr id="12" name="Google Shape;237;p51">
              <a:extLst>
                <a:ext uri="{FF2B5EF4-FFF2-40B4-BE49-F238E27FC236}">
                  <a16:creationId xmlns:a16="http://schemas.microsoft.com/office/drawing/2014/main" id="{83FFD067-9D7E-5D40-9314-29AF59A94F59}"/>
                </a:ext>
              </a:extLst>
            </p:cNvPr>
            <p:cNvSpPr/>
            <p:nvPr/>
          </p:nvSpPr>
          <p:spPr>
            <a:xfrm>
              <a:off x="3820060" y="2393100"/>
              <a:ext cx="1728600" cy="25572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nirNext forINTUIT" panose="020B0503020202020204" pitchFamily="34" charset="77"/>
                <a:ea typeface="Avenir Next For Intuit"/>
                <a:cs typeface="Avenir Next For Intuit"/>
                <a:sym typeface="Avenir Next For Intuit"/>
              </a:endParaRPr>
            </a:p>
          </p:txBody>
        </p:sp>
        <p:sp>
          <p:nvSpPr>
            <p:cNvPr id="13" name="Google Shape;235;p51">
              <a:extLst>
                <a:ext uri="{FF2B5EF4-FFF2-40B4-BE49-F238E27FC236}">
                  <a16:creationId xmlns:a16="http://schemas.microsoft.com/office/drawing/2014/main" id="{B0D091AD-26E4-814B-A429-0D56237B6C72}"/>
                </a:ext>
              </a:extLst>
            </p:cNvPr>
            <p:cNvSpPr txBox="1"/>
            <p:nvPr/>
          </p:nvSpPr>
          <p:spPr>
            <a:xfrm>
              <a:off x="7111886" y="1432199"/>
              <a:ext cx="10986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Itemized</a:t>
              </a:r>
              <a:endParaRPr sz="1600" b="1"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a:p>
              <a:pPr marL="0" marR="0" lvl="0" indent="0" algn="ctr" rtl="0">
                <a:lnSpc>
                  <a:spcPct val="100000"/>
                </a:lnSpc>
                <a:spcBef>
                  <a:spcPts val="0"/>
                </a:spcBef>
                <a:spcAft>
                  <a:spcPts val="0"/>
                </a:spcAft>
                <a:buClr>
                  <a:srgbClr val="000000"/>
                </a:buClr>
                <a:buSzPts val="1400"/>
                <a:buFont typeface="Arial"/>
                <a:buNone/>
              </a:pPr>
              <a:r>
                <a:rPr lang="en"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Deduction</a:t>
              </a:r>
              <a:endParaRPr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p:txBody>
        </p:sp>
        <p:sp>
          <p:nvSpPr>
            <p:cNvPr id="14" name="Google Shape;238;p51">
              <a:extLst>
                <a:ext uri="{FF2B5EF4-FFF2-40B4-BE49-F238E27FC236}">
                  <a16:creationId xmlns:a16="http://schemas.microsoft.com/office/drawing/2014/main" id="{97FE5A45-A798-D34E-AF3E-32C5FB187A92}"/>
                </a:ext>
              </a:extLst>
            </p:cNvPr>
            <p:cNvSpPr txBox="1"/>
            <p:nvPr/>
          </p:nvSpPr>
          <p:spPr>
            <a:xfrm>
              <a:off x="7183014" y="3414900"/>
              <a:ext cx="10986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Standard</a:t>
              </a:r>
              <a:endParaRPr sz="1600" b="1"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a:p>
              <a:pPr marL="0" marR="0" lvl="0" indent="0" algn="ctr" rtl="0">
                <a:lnSpc>
                  <a:spcPct val="100000"/>
                </a:lnSpc>
                <a:spcBef>
                  <a:spcPts val="0"/>
                </a:spcBef>
                <a:spcAft>
                  <a:spcPts val="0"/>
                </a:spcAft>
                <a:buClr>
                  <a:srgbClr val="000000"/>
                </a:buClr>
                <a:buSzPts val="1400"/>
                <a:buFont typeface="Arial"/>
                <a:buNone/>
              </a:pPr>
              <a:r>
                <a:rPr lang="en"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Deduction</a:t>
              </a:r>
              <a:endParaRPr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p:txBody>
        </p:sp>
        <p:sp>
          <p:nvSpPr>
            <p:cNvPr id="15" name="Google Shape;243;p51">
              <a:extLst>
                <a:ext uri="{FF2B5EF4-FFF2-40B4-BE49-F238E27FC236}">
                  <a16:creationId xmlns:a16="http://schemas.microsoft.com/office/drawing/2014/main" id="{F86839B4-A19A-784E-9FCD-A8565AE40082}"/>
                </a:ext>
              </a:extLst>
            </p:cNvPr>
            <p:cNvSpPr txBox="1"/>
            <p:nvPr/>
          </p:nvSpPr>
          <p:spPr>
            <a:xfrm>
              <a:off x="2655428" y="3244280"/>
              <a:ext cx="1098600" cy="51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b="0"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Alternative</a:t>
              </a:r>
              <a:endParaRPr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a:p>
              <a:pPr marL="0" marR="0" lvl="0" indent="0" algn="l" rtl="0">
                <a:lnSpc>
                  <a:spcPct val="100000"/>
                </a:lnSpc>
                <a:spcBef>
                  <a:spcPts val="0"/>
                </a:spcBef>
                <a:spcAft>
                  <a:spcPts val="0"/>
                </a:spcAft>
                <a:buClr>
                  <a:srgbClr val="000000"/>
                </a:buClr>
                <a:buSzPts val="1000"/>
                <a:buFont typeface="Arial"/>
                <a:buNone/>
              </a:pPr>
              <a:r>
                <a:rPr lang="en" b="0"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Experience</a:t>
              </a:r>
              <a:endParaRPr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p:txBody>
        </p:sp>
        <p:sp>
          <p:nvSpPr>
            <p:cNvPr id="16" name="Google Shape;244;p51">
              <a:extLst>
                <a:ext uri="{FF2B5EF4-FFF2-40B4-BE49-F238E27FC236}">
                  <a16:creationId xmlns:a16="http://schemas.microsoft.com/office/drawing/2014/main" id="{B7BE8926-363A-FB44-BCCE-D60A24C20495}"/>
                </a:ext>
              </a:extLst>
            </p:cNvPr>
            <p:cNvSpPr/>
            <p:nvPr/>
          </p:nvSpPr>
          <p:spPr>
            <a:xfrm>
              <a:off x="3820060" y="2005825"/>
              <a:ext cx="1738800" cy="374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venirNext forINTUIT" panose="020B0503020202020204" pitchFamily="34" charset="77"/>
                  <a:ea typeface="Avenir Next For Intuit"/>
                  <a:cs typeface="Avenir Next For Intuit"/>
                  <a:sym typeface="Avenir Next For Intuit"/>
                </a:rPr>
                <a:t>SVI  Interview</a:t>
              </a:r>
              <a:endParaRPr sz="1400" b="1" i="0" u="none" strike="noStrike" cap="none">
                <a:solidFill>
                  <a:schemeClr val="lt1"/>
                </a:solidFill>
                <a:latin typeface="AvenirNext forINTUIT" panose="020B0503020202020204" pitchFamily="34" charset="77"/>
                <a:ea typeface="Avenir Next For Intuit"/>
                <a:cs typeface="Avenir Next For Intuit"/>
                <a:sym typeface="Avenir Next For Intuit"/>
              </a:endParaRPr>
            </a:p>
          </p:txBody>
        </p:sp>
        <p:sp>
          <p:nvSpPr>
            <p:cNvPr id="17" name="Google Shape;245;p51">
              <a:extLst>
                <a:ext uri="{FF2B5EF4-FFF2-40B4-BE49-F238E27FC236}">
                  <a16:creationId xmlns:a16="http://schemas.microsoft.com/office/drawing/2014/main" id="{81E58888-E90B-CF48-9E8B-05369E827F28}"/>
                </a:ext>
              </a:extLst>
            </p:cNvPr>
            <p:cNvSpPr txBox="1"/>
            <p:nvPr/>
          </p:nvSpPr>
          <p:spPr>
            <a:xfrm>
              <a:off x="3488953" y="1384059"/>
              <a:ext cx="2633100" cy="5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b="0" i="0" u="none" strike="noStrike" cap="none" dirty="0">
                  <a:solidFill>
                    <a:srgbClr val="000000"/>
                  </a:solidFill>
                  <a:latin typeface="AvenirNext forINTUIT" panose="020B0503020202020204" pitchFamily="34" charset="77"/>
                  <a:ea typeface="Avenir Next For Intuit"/>
                  <a:cs typeface="Avenir Next For Intuit"/>
                  <a:sym typeface="Avenir Next For Intuit"/>
                </a:rPr>
                <a:t>Itemized (Baseline) Experience</a:t>
              </a:r>
              <a:endParaRPr b="0" i="0" u="none" strike="noStrike" cap="none" dirty="0">
                <a:solidFill>
                  <a:srgbClr val="000000"/>
                </a:solidFill>
                <a:latin typeface="AvenirNext forINTUIT" panose="020B0503020202020204" pitchFamily="34" charset="77"/>
                <a:ea typeface="Avenir Next For Intuit"/>
                <a:cs typeface="Avenir Next For Intuit"/>
                <a:sym typeface="Avenir Next For Intuit"/>
              </a:endParaRPr>
            </a:p>
          </p:txBody>
        </p:sp>
        <p:pic>
          <p:nvPicPr>
            <p:cNvPr id="18" name="Google Shape;246;p51">
              <a:extLst>
                <a:ext uri="{FF2B5EF4-FFF2-40B4-BE49-F238E27FC236}">
                  <a16:creationId xmlns:a16="http://schemas.microsoft.com/office/drawing/2014/main" id="{19DCC9E6-C82C-774D-BC2D-1EAEF1C14D7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516863" y="3976952"/>
              <a:ext cx="2430901" cy="688966"/>
            </a:xfrm>
            <a:prstGeom prst="rect">
              <a:avLst/>
            </a:prstGeom>
            <a:noFill/>
            <a:ln w="9525" cap="flat" cmpd="sng">
              <a:solidFill>
                <a:schemeClr val="dk2"/>
              </a:solidFill>
              <a:prstDash val="solid"/>
              <a:round/>
              <a:headEnd type="none" w="sm" len="sm"/>
              <a:tailEnd type="none" w="sm" len="sm"/>
            </a:ln>
          </p:spPr>
        </p:pic>
        <p:sp>
          <p:nvSpPr>
            <p:cNvPr id="19" name="Google Shape;234;p51">
              <a:extLst>
                <a:ext uri="{FF2B5EF4-FFF2-40B4-BE49-F238E27FC236}">
                  <a16:creationId xmlns:a16="http://schemas.microsoft.com/office/drawing/2014/main" id="{C1A8F83E-6E08-B34E-AC5F-2301A7AE2A3E}"/>
                </a:ext>
              </a:extLst>
            </p:cNvPr>
            <p:cNvSpPr/>
            <p:nvPr/>
          </p:nvSpPr>
          <p:spPr>
            <a:xfrm>
              <a:off x="5500152" y="3592962"/>
              <a:ext cx="142200" cy="1581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nirNext forINTUIT" panose="020B0503020202020204" pitchFamily="34" charset="77"/>
                <a:ea typeface="Avenir Next For Intuit"/>
                <a:cs typeface="Avenir Next For Intuit"/>
                <a:sym typeface="Avenir Next For Intuit"/>
              </a:endParaRPr>
            </a:p>
          </p:txBody>
        </p:sp>
        <p:cxnSp>
          <p:nvCxnSpPr>
            <p:cNvPr id="20" name="Google Shape;247;p51">
              <a:extLst>
                <a:ext uri="{FF2B5EF4-FFF2-40B4-BE49-F238E27FC236}">
                  <a16:creationId xmlns:a16="http://schemas.microsoft.com/office/drawing/2014/main" id="{C7634565-B702-B348-850E-D9A19467E6F0}"/>
                </a:ext>
              </a:extLst>
            </p:cNvPr>
            <p:cNvCxnSpPr>
              <a:stCxn id="11" idx="2"/>
              <a:endCxn id="12" idx="1"/>
            </p:cNvCxnSpPr>
            <p:nvPr/>
          </p:nvCxnSpPr>
          <p:spPr>
            <a:xfrm rot="-5400000" flipH="1">
              <a:off x="2365136" y="2217000"/>
              <a:ext cx="1540200" cy="1369500"/>
            </a:xfrm>
            <a:prstGeom prst="bentConnector2">
              <a:avLst/>
            </a:prstGeom>
            <a:noFill/>
            <a:ln w="9525" cap="flat" cmpd="sng">
              <a:solidFill>
                <a:schemeClr val="dk1"/>
              </a:solidFill>
              <a:prstDash val="solid"/>
              <a:round/>
              <a:headEnd type="none" w="sm" len="sm"/>
              <a:tailEnd type="triangle" w="med" len="med"/>
            </a:ln>
          </p:spPr>
        </p:cxnSp>
        <p:sp>
          <p:nvSpPr>
            <p:cNvPr id="21" name="Google Shape;248;p51">
              <a:extLst>
                <a:ext uri="{FF2B5EF4-FFF2-40B4-BE49-F238E27FC236}">
                  <a16:creationId xmlns:a16="http://schemas.microsoft.com/office/drawing/2014/main" id="{D8C5F1C9-7569-9945-8143-196D93463BC1}"/>
                </a:ext>
              </a:extLst>
            </p:cNvPr>
            <p:cNvSpPr/>
            <p:nvPr/>
          </p:nvSpPr>
          <p:spPr>
            <a:xfrm>
              <a:off x="274600" y="1170150"/>
              <a:ext cx="1176600" cy="103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1"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INPUT:</a:t>
              </a:r>
              <a:endParaRPr dirty="0">
                <a:latin typeface="AvenirNext forINTUIT" panose="020B0503020202020204" pitchFamily="34" charset="77"/>
              </a:endParaRPr>
            </a:p>
            <a:p>
              <a:pPr marL="0" marR="0" lvl="0" indent="0" algn="ctr" rtl="0">
                <a:lnSpc>
                  <a:spcPct val="100000"/>
                </a:lnSpc>
                <a:spcBef>
                  <a:spcPts val="0"/>
                </a:spcBef>
                <a:spcAft>
                  <a:spcPts val="0"/>
                </a:spcAft>
                <a:buNone/>
              </a:pP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PTT output</a:t>
              </a:r>
              <a:endParaRPr dirty="0">
                <a:latin typeface="AvenirNext forINTUIT" panose="020B0503020202020204" pitchFamily="34" charset="77"/>
              </a:endParaRPr>
            </a:p>
            <a:p>
              <a:pPr marL="0" marR="0" lvl="0" indent="0" algn="ctr" rtl="0">
                <a:lnSpc>
                  <a:spcPct val="100000"/>
                </a:lnSpc>
                <a:spcBef>
                  <a:spcPts val="0"/>
                </a:spcBef>
                <a:spcAft>
                  <a:spcPts val="0"/>
                </a:spcAft>
                <a:buNone/>
              </a:pP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GTKM output</a:t>
              </a:r>
              <a:endParaRPr dirty="0">
                <a:latin typeface="AvenirNext forINTUIT" panose="020B0503020202020204" pitchFamily="34" charset="77"/>
              </a:endParaRPr>
            </a:p>
            <a:p>
              <a:pPr marL="0" marR="0" lvl="0" indent="0" algn="ctr" rtl="0">
                <a:lnSpc>
                  <a:spcPct val="100000"/>
                </a:lnSpc>
                <a:spcBef>
                  <a:spcPts val="0"/>
                </a:spcBef>
                <a:spcAft>
                  <a:spcPts val="0"/>
                </a:spcAft>
                <a:buNone/>
              </a:pPr>
              <a:r>
                <a:rPr lang="en" sz="1000" b="0" i="0" u="none" strike="noStrike" cap="none" dirty="0" err="1">
                  <a:solidFill>
                    <a:schemeClr val="lt1"/>
                  </a:solidFill>
                  <a:latin typeface="AvenirNext forINTUIT" panose="020B0503020202020204" pitchFamily="34" charset="77"/>
                  <a:ea typeface="Avenir Next For Intuit"/>
                  <a:cs typeface="Avenir Next For Intuit"/>
                  <a:sym typeface="Avenir Next For Intuit"/>
                </a:rPr>
                <a:t>Prev</a:t>
              </a: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 year</a:t>
              </a:r>
              <a:endParaRPr dirty="0">
                <a:latin typeface="AvenirNext forINTUIT" panose="020B0503020202020204" pitchFamily="34" charset="77"/>
              </a:endParaRPr>
            </a:p>
            <a:p>
              <a:pPr marL="0" marR="0" lvl="0" indent="0" algn="ctr" rtl="0">
                <a:lnSpc>
                  <a:spcPct val="100000"/>
                </a:lnSpc>
                <a:spcBef>
                  <a:spcPts val="0"/>
                </a:spcBef>
                <a:spcAft>
                  <a:spcPts val="0"/>
                </a:spcAft>
                <a:buNone/>
              </a:pP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PI, </a:t>
              </a:r>
              <a:r>
                <a:rPr lang="en" sz="1000" b="0" i="0" u="none" strike="noStrike" cap="none" dirty="0" err="1">
                  <a:solidFill>
                    <a:schemeClr val="lt1"/>
                  </a:solidFill>
                  <a:latin typeface="AvenirNext forINTUIT" panose="020B0503020202020204" pitchFamily="34" charset="77"/>
                  <a:ea typeface="Avenir Next For Intuit"/>
                  <a:cs typeface="Avenir Next For Intuit"/>
                  <a:sym typeface="Avenir Next For Intuit"/>
                </a:rPr>
                <a:t>SchA</a:t>
              </a: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 </a:t>
              </a:r>
              <a:endParaRPr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endParaRPr>
            </a:p>
            <a:p>
              <a:pPr marL="0" marR="0" lvl="0" indent="0" algn="ctr" rtl="0">
                <a:lnSpc>
                  <a:spcPct val="100000"/>
                </a:lnSpc>
                <a:spcBef>
                  <a:spcPts val="0"/>
                </a:spcBef>
                <a:spcAft>
                  <a:spcPts val="0"/>
                </a:spcAft>
                <a:buNone/>
              </a:pPr>
              <a:r>
                <a:rPr lang="en" sz="1000" b="0" i="0" u="none" strike="noStrike" cap="none" dirty="0">
                  <a:solidFill>
                    <a:schemeClr val="lt1"/>
                  </a:solidFill>
                  <a:latin typeface="AvenirNext forINTUIT" panose="020B0503020202020204" pitchFamily="34" charset="77"/>
                  <a:ea typeface="Avenir Next For Intuit"/>
                  <a:cs typeface="Avenir Next For Intuit"/>
                  <a:sym typeface="Avenir Next For Intuit"/>
                </a:rPr>
                <a:t>Income , etc.</a:t>
              </a:r>
              <a:endParaRPr dirty="0">
                <a:latin typeface="AvenirNext forINTUIT" panose="020B0503020202020204" pitchFamily="34" charset="77"/>
              </a:endParaRPr>
            </a:p>
          </p:txBody>
        </p:sp>
        <p:cxnSp>
          <p:nvCxnSpPr>
            <p:cNvPr id="22" name="Google Shape;249;p51">
              <a:extLst>
                <a:ext uri="{FF2B5EF4-FFF2-40B4-BE49-F238E27FC236}">
                  <a16:creationId xmlns:a16="http://schemas.microsoft.com/office/drawing/2014/main" id="{AF03D471-DCCF-1343-9375-ADC8E2BC2D2E}"/>
                </a:ext>
              </a:extLst>
            </p:cNvPr>
            <p:cNvCxnSpPr>
              <a:stCxn id="21" idx="3"/>
              <a:endCxn id="11" idx="1"/>
            </p:cNvCxnSpPr>
            <p:nvPr/>
          </p:nvCxnSpPr>
          <p:spPr>
            <a:xfrm>
              <a:off x="1451200" y="1687500"/>
              <a:ext cx="359100" cy="1500"/>
            </a:xfrm>
            <a:prstGeom prst="straightConnector1">
              <a:avLst/>
            </a:prstGeom>
            <a:noFill/>
            <a:ln w="9525" cap="flat" cmpd="sng">
              <a:solidFill>
                <a:schemeClr val="dk1"/>
              </a:solidFill>
              <a:prstDash val="solid"/>
              <a:round/>
              <a:headEnd type="none" w="sm" len="sm"/>
              <a:tailEnd type="triangle" w="med" len="med"/>
            </a:ln>
          </p:spPr>
        </p:cxnSp>
        <p:cxnSp>
          <p:nvCxnSpPr>
            <p:cNvPr id="23" name="Google Shape;250;p51">
              <a:extLst>
                <a:ext uri="{FF2B5EF4-FFF2-40B4-BE49-F238E27FC236}">
                  <a16:creationId xmlns:a16="http://schemas.microsoft.com/office/drawing/2014/main" id="{522D930A-F867-D844-A3F7-AF939B44D32C}"/>
                </a:ext>
              </a:extLst>
            </p:cNvPr>
            <p:cNvCxnSpPr>
              <a:stCxn id="11" idx="3"/>
              <a:endCxn id="13" idx="1"/>
            </p:cNvCxnSpPr>
            <p:nvPr/>
          </p:nvCxnSpPr>
          <p:spPr>
            <a:xfrm>
              <a:off x="3090686" y="1689000"/>
              <a:ext cx="4021200" cy="0"/>
            </a:xfrm>
            <a:prstGeom prst="straightConnector1">
              <a:avLst/>
            </a:prstGeom>
            <a:noFill/>
            <a:ln w="9525" cap="flat" cmpd="sng">
              <a:solidFill>
                <a:schemeClr val="dk1"/>
              </a:solidFill>
              <a:prstDash val="solid"/>
              <a:round/>
              <a:headEnd type="none" w="sm" len="sm"/>
              <a:tailEnd type="triangle" w="med" len="med"/>
            </a:ln>
          </p:spPr>
        </p:cxnSp>
        <p:sp>
          <p:nvSpPr>
            <p:cNvPr id="24" name="Google Shape;251;p51">
              <a:extLst>
                <a:ext uri="{FF2B5EF4-FFF2-40B4-BE49-F238E27FC236}">
                  <a16:creationId xmlns:a16="http://schemas.microsoft.com/office/drawing/2014/main" id="{01DDEF7A-703A-B543-8C0C-5DB4C9ABEC0B}"/>
                </a:ext>
              </a:extLst>
            </p:cNvPr>
            <p:cNvSpPr/>
            <p:nvPr/>
          </p:nvSpPr>
          <p:spPr>
            <a:xfrm>
              <a:off x="3022899" y="1635334"/>
              <a:ext cx="142200" cy="1581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venirNext forINTUIT" panose="020B0503020202020204" pitchFamily="34" charset="77"/>
                <a:ea typeface="Avenir Next For Intuit"/>
                <a:cs typeface="Avenir Next For Intuit"/>
                <a:sym typeface="Avenir Next For Intuit"/>
              </a:endParaRPr>
            </a:p>
          </p:txBody>
        </p:sp>
      </p:grpSp>
    </p:spTree>
    <p:extLst>
      <p:ext uri="{BB962C8B-B14F-4D97-AF65-F5344CB8AC3E}">
        <p14:creationId xmlns:p14="http://schemas.microsoft.com/office/powerpoint/2010/main" val="1019548273"/>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53;p20" descr="Screenshot 2016-08-01 09.31.12.png">
            <a:extLst>
              <a:ext uri="{FF2B5EF4-FFF2-40B4-BE49-F238E27FC236}">
                <a16:creationId xmlns:a16="http://schemas.microsoft.com/office/drawing/2014/main" id="{822232E1-408F-444F-BB63-5D1E0CE194E9}"/>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336093" y="964276"/>
            <a:ext cx="5579003" cy="5523426"/>
          </a:xfrm>
          <a:prstGeom prst="rect">
            <a:avLst/>
          </a:prstGeom>
          <a:noFill/>
          <a:ln>
            <a:noFill/>
          </a:ln>
        </p:spPr>
      </p:pic>
      <p:pic>
        <p:nvPicPr>
          <p:cNvPr id="4" name="Google Shape;153;p20" descr="Screenshot 2016-08-01 09.31.12.png">
            <a:extLst>
              <a:ext uri="{FF2B5EF4-FFF2-40B4-BE49-F238E27FC236}">
                <a16:creationId xmlns:a16="http://schemas.microsoft.com/office/drawing/2014/main" id="{F67366AE-B78A-C747-8B7E-3A86E5F67D0F}"/>
              </a:ext>
            </a:extLst>
          </p:cNvPr>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3990096" y="1136938"/>
            <a:ext cx="2916991" cy="5369215"/>
          </a:xfrm>
          <a:prstGeom prst="rect">
            <a:avLst/>
          </a:prstGeom>
          <a:noFill/>
          <a:ln>
            <a:noFill/>
          </a:ln>
        </p:spPr>
      </p:pic>
      <p:sp>
        <p:nvSpPr>
          <p:cNvPr id="5" name="Rectangle 4">
            <a:extLst>
              <a:ext uri="{FF2B5EF4-FFF2-40B4-BE49-F238E27FC236}">
                <a16:creationId xmlns:a16="http://schemas.microsoft.com/office/drawing/2014/main" id="{AEA7ADDB-DEED-F043-8F88-AC99662BC413}"/>
              </a:ext>
            </a:extLst>
          </p:cNvPr>
          <p:cNvSpPr/>
          <p:nvPr/>
        </p:nvSpPr>
        <p:spPr>
          <a:xfrm>
            <a:off x="8414237" y="0"/>
            <a:ext cx="37745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1800" dirty="0">
                <a:solidFill>
                  <a:schemeClr val="bg1"/>
                </a:solidFill>
                <a:latin typeface="AvenirNext forINTUIT" panose="020B0503020202020204" pitchFamily="34" charset="77"/>
              </a:rPr>
              <a:t>We estimate that nearly 90% of customers will now take the higher standard deduction when shown this screen. </a:t>
            </a:r>
          </a:p>
          <a:p>
            <a:endParaRPr lang="en-US" sz="1800" dirty="0">
              <a:solidFill>
                <a:schemeClr val="bg1"/>
              </a:solidFill>
              <a:latin typeface="AvenirNext forINTUIT" panose="020B0503020202020204" pitchFamily="34" charset="77"/>
            </a:endParaRPr>
          </a:p>
          <a:p>
            <a:r>
              <a:rPr lang="en-US" sz="1800" dirty="0">
                <a:solidFill>
                  <a:schemeClr val="bg1"/>
                </a:solidFill>
                <a:latin typeface="AvenirNext forINTUIT" panose="020B0503020202020204" pitchFamily="34" charset="77"/>
              </a:rPr>
              <a:t>40% less time spent by taxpayers!</a:t>
            </a:r>
          </a:p>
        </p:txBody>
      </p:sp>
      <p:sp>
        <p:nvSpPr>
          <p:cNvPr id="7" name="Title 1">
            <a:extLst>
              <a:ext uri="{FF2B5EF4-FFF2-40B4-BE49-F238E27FC236}">
                <a16:creationId xmlns:a16="http://schemas.microsoft.com/office/drawing/2014/main" id="{E7AEF5D2-028D-3945-8799-4E8E1DD5F0ED}"/>
              </a:ext>
            </a:extLst>
          </p:cNvPr>
          <p:cNvSpPr>
            <a:spLocks noGrp="1"/>
          </p:cNvSpPr>
          <p:nvPr>
            <p:ph type="title"/>
          </p:nvPr>
        </p:nvSpPr>
        <p:spPr>
          <a:xfrm>
            <a:off x="501174" y="314495"/>
            <a:ext cx="11105418" cy="546731"/>
          </a:xfrm>
        </p:spPr>
        <p:txBody>
          <a:bodyPr/>
          <a:lstStyle/>
          <a:p>
            <a:r>
              <a:rPr lang="en-US" dirty="0"/>
              <a:t>Taxpayers needed us to “show our work”</a:t>
            </a:r>
          </a:p>
        </p:txBody>
      </p:sp>
    </p:spTree>
    <p:extLst>
      <p:ext uri="{BB962C8B-B14F-4D97-AF65-F5344CB8AC3E}">
        <p14:creationId xmlns:p14="http://schemas.microsoft.com/office/powerpoint/2010/main" val="315482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899DAA-62A2-BE46-ACDB-8E307F10BC19}"/>
              </a:ext>
            </a:extLst>
          </p:cNvPr>
          <p:cNvSpPr/>
          <p:nvPr/>
        </p:nvSpPr>
        <p:spPr>
          <a:xfrm>
            <a:off x="501175" y="1210600"/>
            <a:ext cx="4837742" cy="3862596"/>
          </a:xfrm>
          <a:prstGeom prst="rect">
            <a:avLst/>
          </a:prstGeom>
        </p:spPr>
        <p:txBody>
          <a:bodyPr wrap="square">
            <a:spAutoFit/>
          </a:bodyPr>
          <a:lstStyle/>
          <a:p>
            <a:pPr>
              <a:spcBef>
                <a:spcPts val="1800"/>
              </a:spcBef>
            </a:pPr>
            <a:r>
              <a:rPr lang="en-US" sz="2000" b="1" dirty="0">
                <a:latin typeface="AvenirNext forINTUIT" panose="020B0503020202020204" pitchFamily="34" charset="77"/>
              </a:rPr>
              <a:t>Find real customers </a:t>
            </a:r>
            <a:r>
              <a:rPr lang="en-US" sz="2000" dirty="0">
                <a:latin typeface="AvenirNext forINTUIT" panose="020B0503020202020204" pitchFamily="34" charset="77"/>
              </a:rPr>
              <a:t>and visit them in their natural habitat (at home or work).</a:t>
            </a:r>
          </a:p>
          <a:p>
            <a:pPr>
              <a:spcBef>
                <a:spcPts val="1800"/>
              </a:spcBef>
            </a:pPr>
            <a:r>
              <a:rPr lang="en-US" sz="2000" b="1" dirty="0">
                <a:latin typeface="AvenirNext forINTUIT" panose="020B0503020202020204" pitchFamily="34" charset="77"/>
              </a:rPr>
              <a:t>Observe </a:t>
            </a:r>
            <a:r>
              <a:rPr lang="en-US" sz="2000" dirty="0">
                <a:latin typeface="AvenirNext forINTUIT" panose="020B0503020202020204" pitchFamily="34" charset="77"/>
              </a:rPr>
              <a:t>the customer trying to complete a task. Ask them to show you. This is not an interview.</a:t>
            </a:r>
          </a:p>
          <a:p>
            <a:pPr>
              <a:spcBef>
                <a:spcPts val="1800"/>
              </a:spcBef>
            </a:pPr>
            <a:r>
              <a:rPr lang="en-US" sz="2000" dirty="0">
                <a:latin typeface="AvenirNext forINTUIT" panose="020B0503020202020204" pitchFamily="34" charset="77"/>
              </a:rPr>
              <a:t>Assume a posture of wonder and </a:t>
            </a:r>
            <a:r>
              <a:rPr lang="en-US" sz="2000" b="1" dirty="0">
                <a:latin typeface="AvenirNext forINTUIT" panose="020B0503020202020204" pitchFamily="34" charset="77"/>
              </a:rPr>
              <a:t>curiosity</a:t>
            </a:r>
            <a:r>
              <a:rPr lang="en-US" sz="2000" dirty="0">
                <a:latin typeface="AvenirNext forINTUIT" panose="020B0503020202020204" pitchFamily="34" charset="77"/>
              </a:rPr>
              <a:t>. Don’t judge. Be present and listen actively.</a:t>
            </a:r>
          </a:p>
          <a:p>
            <a:pPr>
              <a:spcBef>
                <a:spcPts val="1800"/>
              </a:spcBef>
            </a:pPr>
            <a:r>
              <a:rPr lang="en-US" sz="2000" b="1" dirty="0">
                <a:latin typeface="AvenirNext forINTUIT" panose="020B0503020202020204" pitchFamily="34" charset="77"/>
              </a:rPr>
              <a:t>Look for surprises</a:t>
            </a:r>
            <a:r>
              <a:rPr lang="en-US" sz="2000" dirty="0">
                <a:latin typeface="AvenirNext forINTUIT" panose="020B0503020202020204" pitchFamily="34" charset="77"/>
              </a:rPr>
              <a:t>. Insights often come from unexpected or unusual behaviors.</a:t>
            </a:r>
          </a:p>
        </p:txBody>
      </p:sp>
      <p:sp>
        <p:nvSpPr>
          <p:cNvPr id="3" name="Title 2">
            <a:extLst>
              <a:ext uri="{FF2B5EF4-FFF2-40B4-BE49-F238E27FC236}">
                <a16:creationId xmlns:a16="http://schemas.microsoft.com/office/drawing/2014/main" id="{779DC978-F663-124C-A533-11D9E3C47D53}"/>
              </a:ext>
            </a:extLst>
          </p:cNvPr>
          <p:cNvSpPr>
            <a:spLocks noGrp="1"/>
          </p:cNvSpPr>
          <p:nvPr>
            <p:ph type="title"/>
          </p:nvPr>
        </p:nvSpPr>
        <p:spPr/>
        <p:txBody>
          <a:bodyPr/>
          <a:lstStyle/>
          <a:p>
            <a:r>
              <a:rPr lang="en-US" dirty="0"/>
              <a:t>D4D Method: Follow-Me-Home</a:t>
            </a:r>
          </a:p>
        </p:txBody>
      </p:sp>
      <p:pic>
        <p:nvPicPr>
          <p:cNvPr id="4" name="Picture 3" descr="A group of people looking at a computer&#10;&#10;Description automatically generated">
            <a:extLst>
              <a:ext uri="{FF2B5EF4-FFF2-40B4-BE49-F238E27FC236}">
                <a16:creationId xmlns:a16="http://schemas.microsoft.com/office/drawing/2014/main" id="{CF281D6F-FAF0-0F42-9E15-78EBE57B10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12" y="1410655"/>
            <a:ext cx="5448735" cy="3891170"/>
          </a:xfrm>
          <a:prstGeom prst="rect">
            <a:avLst/>
          </a:prstGeom>
        </p:spPr>
      </p:pic>
    </p:spTree>
    <p:extLst>
      <p:ext uri="{BB962C8B-B14F-4D97-AF65-F5344CB8AC3E}">
        <p14:creationId xmlns:p14="http://schemas.microsoft.com/office/powerpoint/2010/main" val="28932598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DB19C-B7D3-B24E-AAD6-D6B087D142CE}"/>
              </a:ext>
            </a:extLst>
          </p:cNvPr>
          <p:cNvSpPr>
            <a:spLocks noGrp="1"/>
          </p:cNvSpPr>
          <p:nvPr>
            <p:ph type="title"/>
          </p:nvPr>
        </p:nvSpPr>
        <p:spPr/>
        <p:txBody>
          <a:bodyPr/>
          <a:lstStyle/>
          <a:p>
            <a:r>
              <a:rPr lang="en-US" dirty="0"/>
              <a:t>Great AI, bad design </a:t>
            </a:r>
          </a:p>
        </p:txBody>
      </p:sp>
      <p:pic>
        <p:nvPicPr>
          <p:cNvPr id="5" name="Picture 4">
            <a:extLst>
              <a:ext uri="{FF2B5EF4-FFF2-40B4-BE49-F238E27FC236}">
                <a16:creationId xmlns:a16="http://schemas.microsoft.com/office/drawing/2014/main" id="{271D69F6-8F34-4944-8C4B-A5345235C180}"/>
              </a:ext>
            </a:extLst>
          </p:cNvPr>
          <p:cNvPicPr>
            <a:picLocks noChangeAspect="1"/>
          </p:cNvPicPr>
          <p:nvPr/>
        </p:nvPicPr>
        <p:blipFill>
          <a:blip r:embed="rId3"/>
          <a:stretch>
            <a:fillRect/>
          </a:stretch>
        </p:blipFill>
        <p:spPr>
          <a:xfrm>
            <a:off x="2309812" y="1630223"/>
            <a:ext cx="7569200" cy="4254500"/>
          </a:xfrm>
          <a:prstGeom prst="rect">
            <a:avLst/>
          </a:prstGeom>
        </p:spPr>
      </p:pic>
    </p:spTree>
    <p:extLst>
      <p:ext uri="{BB962C8B-B14F-4D97-AF65-F5344CB8AC3E}">
        <p14:creationId xmlns:p14="http://schemas.microsoft.com/office/powerpoint/2010/main" val="746402215"/>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DC978-F663-124C-A533-11D9E3C47D53}"/>
              </a:ext>
            </a:extLst>
          </p:cNvPr>
          <p:cNvSpPr>
            <a:spLocks noGrp="1"/>
          </p:cNvSpPr>
          <p:nvPr>
            <p:ph type="title"/>
          </p:nvPr>
        </p:nvSpPr>
        <p:spPr/>
        <p:txBody>
          <a:bodyPr/>
          <a:lstStyle/>
          <a:p>
            <a:r>
              <a:rPr lang="en-US" dirty="0"/>
              <a:t>D4D Method: Follow-Me-Home</a:t>
            </a:r>
          </a:p>
        </p:txBody>
      </p:sp>
      <p:pic>
        <p:nvPicPr>
          <p:cNvPr id="8" name="Picture 7">
            <a:extLst>
              <a:ext uri="{FF2B5EF4-FFF2-40B4-BE49-F238E27FC236}">
                <a16:creationId xmlns:a16="http://schemas.microsoft.com/office/drawing/2014/main" id="{067E5353-6EA2-F74F-AC7B-4BD524556E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384" y="1095995"/>
            <a:ext cx="7300794" cy="4774718"/>
          </a:xfrm>
          <a:prstGeom prst="rect">
            <a:avLst/>
          </a:prstGeom>
        </p:spPr>
      </p:pic>
      <p:sp>
        <p:nvSpPr>
          <p:cNvPr id="10" name="Rectangle 9">
            <a:extLst>
              <a:ext uri="{FF2B5EF4-FFF2-40B4-BE49-F238E27FC236}">
                <a16:creationId xmlns:a16="http://schemas.microsoft.com/office/drawing/2014/main" id="{89BF66F4-24D8-2B41-9382-CEEF8D3D19E9}"/>
              </a:ext>
            </a:extLst>
          </p:cNvPr>
          <p:cNvSpPr/>
          <p:nvPr/>
        </p:nvSpPr>
        <p:spPr>
          <a:xfrm>
            <a:off x="7686261" y="1361039"/>
            <a:ext cx="3935129" cy="4016484"/>
          </a:xfrm>
          <a:prstGeom prst="rect">
            <a:avLst/>
          </a:prstGeom>
        </p:spPr>
        <p:txBody>
          <a:bodyPr wrap="square">
            <a:spAutoFit/>
          </a:bodyPr>
          <a:lstStyle/>
          <a:p>
            <a:pPr>
              <a:spcBef>
                <a:spcPts val="1800"/>
              </a:spcBef>
            </a:pPr>
            <a:r>
              <a:rPr lang="en-US" sz="2000" dirty="0">
                <a:latin typeface="AvenirNext forINTUIT" panose="020B0503020202020204" pitchFamily="34" charset="77"/>
              </a:rPr>
              <a:t>Create a </a:t>
            </a:r>
            <a:r>
              <a:rPr lang="en-US" sz="2000" b="1" dirty="0">
                <a:latin typeface="AvenirNext forINTUIT" panose="020B0503020202020204" pitchFamily="34" charset="77"/>
              </a:rPr>
              <a:t>customer journey line </a:t>
            </a:r>
            <a:r>
              <a:rPr lang="en-US" sz="2000" dirty="0">
                <a:latin typeface="AvenirNext forINTUIT" panose="020B0503020202020204" pitchFamily="34" charset="77"/>
              </a:rPr>
              <a:t>during visit when you need to understand how your customer approaches a task and how they feel about it along the way, including the most </a:t>
            </a:r>
            <a:r>
              <a:rPr lang="en-US" sz="2000" b="1" dirty="0">
                <a:latin typeface="AvenirNext forINTUIT" panose="020B0503020202020204" pitchFamily="34" charset="77"/>
              </a:rPr>
              <a:t>delightful</a:t>
            </a:r>
            <a:r>
              <a:rPr lang="en-US" sz="2000" dirty="0">
                <a:latin typeface="AvenirNext forINTUIT" panose="020B0503020202020204" pitchFamily="34" charset="77"/>
              </a:rPr>
              <a:t> — and </a:t>
            </a:r>
            <a:r>
              <a:rPr lang="en-US" sz="2000" b="1" dirty="0">
                <a:latin typeface="AvenirNext forINTUIT" panose="020B0503020202020204" pitchFamily="34" charset="77"/>
              </a:rPr>
              <a:t>painful</a:t>
            </a:r>
            <a:r>
              <a:rPr lang="en-US" sz="2000" dirty="0">
                <a:latin typeface="AvenirNext forINTUIT" panose="020B0503020202020204" pitchFamily="34" charset="77"/>
              </a:rPr>
              <a:t> — points.</a:t>
            </a:r>
          </a:p>
          <a:p>
            <a:pPr>
              <a:spcBef>
                <a:spcPts val="1800"/>
              </a:spcBef>
            </a:pPr>
            <a:r>
              <a:rPr lang="en-US" sz="2000" b="1" dirty="0">
                <a:latin typeface="AvenirNext forINTUIT" panose="020B0503020202020204" pitchFamily="34" charset="77"/>
              </a:rPr>
              <a:t>Debrief with your team</a:t>
            </a:r>
            <a:r>
              <a:rPr lang="en-US" sz="2000" dirty="0">
                <a:latin typeface="AvenirNext forINTUIT" panose="020B0503020202020204" pitchFamily="34" charset="77"/>
              </a:rPr>
              <a:t>. As soon as possible after the session, get together with your team and capture the surprises and pain points you saw.</a:t>
            </a:r>
          </a:p>
        </p:txBody>
      </p:sp>
    </p:spTree>
    <p:extLst>
      <p:ext uri="{BB962C8B-B14F-4D97-AF65-F5344CB8AC3E}">
        <p14:creationId xmlns:p14="http://schemas.microsoft.com/office/powerpoint/2010/main" val="18596426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9D2BC1-8B27-AB43-948B-6B840F23AE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699" y="5051394"/>
            <a:ext cx="1072087" cy="1072087"/>
          </a:xfrm>
          <a:prstGeom prst="rect">
            <a:avLst/>
          </a:prstGeom>
        </p:spPr>
      </p:pic>
      <p:pic>
        <p:nvPicPr>
          <p:cNvPr id="13" name="Picture 12">
            <a:extLst>
              <a:ext uri="{FF2B5EF4-FFF2-40B4-BE49-F238E27FC236}">
                <a16:creationId xmlns:a16="http://schemas.microsoft.com/office/drawing/2014/main" id="{3B117039-8D49-8B45-BE30-87DB780A39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1767" y="5051393"/>
            <a:ext cx="1364359" cy="1364359"/>
          </a:xfrm>
          <a:prstGeom prst="rect">
            <a:avLst/>
          </a:prstGeom>
        </p:spPr>
      </p:pic>
      <p:pic>
        <p:nvPicPr>
          <p:cNvPr id="4" name="Picture 3">
            <a:extLst>
              <a:ext uri="{FF2B5EF4-FFF2-40B4-BE49-F238E27FC236}">
                <a16:creationId xmlns:a16="http://schemas.microsoft.com/office/drawing/2014/main" id="{EBB32B6E-A6E6-6D40-A74D-E1A3D7AC8A73}"/>
              </a:ext>
            </a:extLst>
          </p:cNvPr>
          <p:cNvPicPr>
            <a:picLocks noChangeAspect="1"/>
          </p:cNvPicPr>
          <p:nvPr/>
        </p:nvPicPr>
        <p:blipFill>
          <a:blip r:embed="rId5"/>
          <a:stretch>
            <a:fillRect/>
          </a:stretch>
        </p:blipFill>
        <p:spPr>
          <a:xfrm>
            <a:off x="792699" y="1199374"/>
            <a:ext cx="5093195" cy="3653569"/>
          </a:xfrm>
          <a:prstGeom prst="rect">
            <a:avLst/>
          </a:prstGeom>
        </p:spPr>
      </p:pic>
      <p:pic>
        <p:nvPicPr>
          <p:cNvPr id="10" name="Picture 9">
            <a:extLst>
              <a:ext uri="{FF2B5EF4-FFF2-40B4-BE49-F238E27FC236}">
                <a16:creationId xmlns:a16="http://schemas.microsoft.com/office/drawing/2014/main" id="{64255E8F-DC32-F44D-8EFF-08FCE8C71A8D}"/>
              </a:ext>
            </a:extLst>
          </p:cNvPr>
          <p:cNvPicPr>
            <a:picLocks noChangeAspect="1"/>
          </p:cNvPicPr>
          <p:nvPr/>
        </p:nvPicPr>
        <p:blipFill>
          <a:blip r:embed="rId5"/>
          <a:stretch>
            <a:fillRect/>
          </a:stretch>
        </p:blipFill>
        <p:spPr>
          <a:xfrm flipH="1">
            <a:off x="6302931" y="1199373"/>
            <a:ext cx="5093195" cy="3653569"/>
          </a:xfrm>
          <a:prstGeom prst="rect">
            <a:avLst/>
          </a:prstGeom>
        </p:spPr>
      </p:pic>
      <p:sp>
        <p:nvSpPr>
          <p:cNvPr id="2" name="TextBox 1">
            <a:extLst>
              <a:ext uri="{FF2B5EF4-FFF2-40B4-BE49-F238E27FC236}">
                <a16:creationId xmlns:a16="http://schemas.microsoft.com/office/drawing/2014/main" id="{DE567EAE-FC01-DF4F-A9E2-DFEFD3467259}"/>
              </a:ext>
            </a:extLst>
          </p:cNvPr>
          <p:cNvSpPr txBox="1"/>
          <p:nvPr/>
        </p:nvSpPr>
        <p:spPr>
          <a:xfrm>
            <a:off x="2070847" y="2026258"/>
            <a:ext cx="3295237" cy="1754326"/>
          </a:xfrm>
          <a:prstGeom prst="rect">
            <a:avLst/>
          </a:prstGeom>
          <a:noFill/>
        </p:spPr>
        <p:txBody>
          <a:bodyPr wrap="square" rtlCol="0">
            <a:spAutoFit/>
          </a:bodyPr>
          <a:lstStyle/>
          <a:p>
            <a:pPr algn="ctr"/>
            <a:r>
              <a:rPr lang="en-US" sz="1800" i="1" dirty="0">
                <a:latin typeface="AvenirNext forINTUIT" panose="020B0503020202020204" pitchFamily="34" charset="77"/>
              </a:rPr>
              <a:t>MODELS</a:t>
            </a:r>
          </a:p>
          <a:p>
            <a:pPr algn="ctr"/>
            <a:r>
              <a:rPr lang="en-US" sz="1800" i="1" dirty="0">
                <a:latin typeface="AvenirNext forINTUIT" panose="020B0503020202020204" pitchFamily="34" charset="77"/>
              </a:rPr>
              <a:t>LABELS</a:t>
            </a:r>
          </a:p>
          <a:p>
            <a:pPr algn="ctr"/>
            <a:r>
              <a:rPr lang="en-US" sz="1800" i="1" dirty="0">
                <a:latin typeface="AvenirNext forINTUIT" panose="020B0503020202020204" pitchFamily="34" charset="77"/>
              </a:rPr>
              <a:t>PRECISION/RECALL</a:t>
            </a:r>
          </a:p>
          <a:p>
            <a:pPr algn="ctr"/>
            <a:r>
              <a:rPr lang="en-US" sz="1800" i="1" dirty="0">
                <a:latin typeface="AvenirNext forINTUIT" panose="020B0503020202020204" pitchFamily="34" charset="77"/>
              </a:rPr>
              <a:t>AUC</a:t>
            </a:r>
          </a:p>
          <a:p>
            <a:pPr algn="ctr"/>
            <a:r>
              <a:rPr lang="en-US" sz="1800" i="1" dirty="0">
                <a:latin typeface="AvenirNext forINTUIT" panose="020B0503020202020204" pitchFamily="34" charset="77"/>
              </a:rPr>
              <a:t>K-MEANS</a:t>
            </a:r>
          </a:p>
          <a:p>
            <a:pPr algn="ctr"/>
            <a:r>
              <a:rPr lang="en-US" sz="1800" i="1" dirty="0">
                <a:latin typeface="AvenirNext forINTUIT" panose="020B0503020202020204" pitchFamily="34" charset="77"/>
              </a:rPr>
              <a:t>HYPER-PERAMETER TUNING</a:t>
            </a:r>
          </a:p>
        </p:txBody>
      </p:sp>
      <p:sp>
        <p:nvSpPr>
          <p:cNvPr id="8" name="TextBox 7">
            <a:extLst>
              <a:ext uri="{FF2B5EF4-FFF2-40B4-BE49-F238E27FC236}">
                <a16:creationId xmlns:a16="http://schemas.microsoft.com/office/drawing/2014/main" id="{D86A741D-0B20-7747-9F83-5248B3902105}"/>
              </a:ext>
            </a:extLst>
          </p:cNvPr>
          <p:cNvSpPr txBox="1"/>
          <p:nvPr/>
        </p:nvSpPr>
        <p:spPr>
          <a:xfrm>
            <a:off x="7150678" y="2120387"/>
            <a:ext cx="2692571" cy="1754326"/>
          </a:xfrm>
          <a:prstGeom prst="rect">
            <a:avLst/>
          </a:prstGeom>
          <a:noFill/>
        </p:spPr>
        <p:txBody>
          <a:bodyPr wrap="square" rtlCol="0">
            <a:spAutoFit/>
          </a:bodyPr>
          <a:lstStyle/>
          <a:p>
            <a:pPr algn="ctr"/>
            <a:r>
              <a:rPr lang="en-US" sz="1800" i="1" dirty="0">
                <a:latin typeface="AvenirNext forINTUIT" panose="020B0503020202020204" pitchFamily="34" charset="77"/>
              </a:rPr>
              <a:t>3-CLICK RULE</a:t>
            </a:r>
          </a:p>
          <a:p>
            <a:pPr algn="ctr"/>
            <a:r>
              <a:rPr lang="en-US" sz="1800" i="1" dirty="0">
                <a:latin typeface="AvenirNext forINTUIT" panose="020B0503020202020204" pitchFamily="34" charset="77"/>
              </a:rPr>
              <a:t>GOLDEN RATIO</a:t>
            </a:r>
          </a:p>
          <a:p>
            <a:pPr algn="ctr"/>
            <a:r>
              <a:rPr lang="en-US" sz="1800" i="1" dirty="0">
                <a:latin typeface="AvenirNext forINTUIT" panose="020B0503020202020204" pitchFamily="34" charset="77"/>
              </a:rPr>
              <a:t>F-SHAPED PATTERN</a:t>
            </a:r>
          </a:p>
          <a:p>
            <a:pPr algn="ctr"/>
            <a:r>
              <a:rPr lang="en-US" sz="1800" i="1" dirty="0">
                <a:latin typeface="AvenirNext forINTUIT" panose="020B0503020202020204" pitchFamily="34" charset="77"/>
              </a:rPr>
              <a:t>WIREFRAME</a:t>
            </a:r>
          </a:p>
          <a:p>
            <a:pPr algn="ctr"/>
            <a:r>
              <a:rPr lang="en-US" sz="1800" i="1" dirty="0">
                <a:latin typeface="AvenirNext forINTUIT" panose="020B0503020202020204" pitchFamily="34" charset="77"/>
              </a:rPr>
              <a:t>CARD SORTING</a:t>
            </a:r>
          </a:p>
          <a:p>
            <a:pPr algn="ctr"/>
            <a:r>
              <a:rPr lang="en-US" sz="1800" i="1" dirty="0">
                <a:latin typeface="AvenirNext forINTUIT" panose="020B0503020202020204" pitchFamily="34" charset="77"/>
              </a:rPr>
              <a:t>HEATMAP</a:t>
            </a:r>
          </a:p>
        </p:txBody>
      </p:sp>
      <p:sp>
        <p:nvSpPr>
          <p:cNvPr id="6" name="Title 5">
            <a:extLst>
              <a:ext uri="{FF2B5EF4-FFF2-40B4-BE49-F238E27FC236}">
                <a16:creationId xmlns:a16="http://schemas.microsoft.com/office/drawing/2014/main" id="{14294461-191A-AA4C-9BB6-C6E9C629E360}"/>
              </a:ext>
            </a:extLst>
          </p:cNvPr>
          <p:cNvSpPr>
            <a:spLocks noGrp="1"/>
          </p:cNvSpPr>
          <p:nvPr>
            <p:ph type="title"/>
          </p:nvPr>
        </p:nvSpPr>
        <p:spPr/>
        <p:txBody>
          <a:bodyPr/>
          <a:lstStyle/>
          <a:p>
            <a:r>
              <a:rPr lang="en-US" dirty="0"/>
              <a:t>Data Science &amp; Design mindsets</a:t>
            </a:r>
          </a:p>
        </p:txBody>
      </p:sp>
    </p:spTree>
    <p:extLst>
      <p:ext uri="{BB962C8B-B14F-4D97-AF65-F5344CB8AC3E}">
        <p14:creationId xmlns:p14="http://schemas.microsoft.com/office/powerpoint/2010/main" val="353452282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9D2BC1-8B27-AB43-948B-6B840F23AE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699" y="5051394"/>
            <a:ext cx="1072087" cy="1072087"/>
          </a:xfrm>
          <a:prstGeom prst="rect">
            <a:avLst/>
          </a:prstGeom>
        </p:spPr>
      </p:pic>
      <p:pic>
        <p:nvPicPr>
          <p:cNvPr id="13" name="Picture 12">
            <a:extLst>
              <a:ext uri="{FF2B5EF4-FFF2-40B4-BE49-F238E27FC236}">
                <a16:creationId xmlns:a16="http://schemas.microsoft.com/office/drawing/2014/main" id="{3B117039-8D49-8B45-BE30-87DB780A39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1767" y="5051393"/>
            <a:ext cx="1364359" cy="1364359"/>
          </a:xfrm>
          <a:prstGeom prst="rect">
            <a:avLst/>
          </a:prstGeom>
        </p:spPr>
      </p:pic>
      <p:pic>
        <p:nvPicPr>
          <p:cNvPr id="4" name="Picture 3">
            <a:extLst>
              <a:ext uri="{FF2B5EF4-FFF2-40B4-BE49-F238E27FC236}">
                <a16:creationId xmlns:a16="http://schemas.microsoft.com/office/drawing/2014/main" id="{EBB32B6E-A6E6-6D40-A74D-E1A3D7AC8A73}"/>
              </a:ext>
            </a:extLst>
          </p:cNvPr>
          <p:cNvPicPr>
            <a:picLocks noChangeAspect="1"/>
          </p:cNvPicPr>
          <p:nvPr/>
        </p:nvPicPr>
        <p:blipFill>
          <a:blip r:embed="rId5"/>
          <a:stretch>
            <a:fillRect/>
          </a:stretch>
        </p:blipFill>
        <p:spPr>
          <a:xfrm>
            <a:off x="792699" y="1199374"/>
            <a:ext cx="5093195" cy="3653569"/>
          </a:xfrm>
          <a:prstGeom prst="rect">
            <a:avLst/>
          </a:prstGeom>
        </p:spPr>
      </p:pic>
      <p:pic>
        <p:nvPicPr>
          <p:cNvPr id="10" name="Picture 9">
            <a:extLst>
              <a:ext uri="{FF2B5EF4-FFF2-40B4-BE49-F238E27FC236}">
                <a16:creationId xmlns:a16="http://schemas.microsoft.com/office/drawing/2014/main" id="{64255E8F-DC32-F44D-8EFF-08FCE8C71A8D}"/>
              </a:ext>
            </a:extLst>
          </p:cNvPr>
          <p:cNvPicPr>
            <a:picLocks noChangeAspect="1"/>
          </p:cNvPicPr>
          <p:nvPr/>
        </p:nvPicPr>
        <p:blipFill>
          <a:blip r:embed="rId5"/>
          <a:stretch>
            <a:fillRect/>
          </a:stretch>
        </p:blipFill>
        <p:spPr>
          <a:xfrm flipH="1">
            <a:off x="6302931" y="1199373"/>
            <a:ext cx="5093195" cy="3653569"/>
          </a:xfrm>
          <a:prstGeom prst="rect">
            <a:avLst/>
          </a:prstGeom>
        </p:spPr>
      </p:pic>
      <p:sp>
        <p:nvSpPr>
          <p:cNvPr id="2" name="TextBox 1">
            <a:extLst>
              <a:ext uri="{FF2B5EF4-FFF2-40B4-BE49-F238E27FC236}">
                <a16:creationId xmlns:a16="http://schemas.microsoft.com/office/drawing/2014/main" id="{DE567EAE-FC01-DF4F-A9E2-DFEFD3467259}"/>
              </a:ext>
            </a:extLst>
          </p:cNvPr>
          <p:cNvSpPr txBox="1"/>
          <p:nvPr/>
        </p:nvSpPr>
        <p:spPr>
          <a:xfrm>
            <a:off x="2070847" y="2026258"/>
            <a:ext cx="3295237" cy="1754326"/>
          </a:xfrm>
          <a:prstGeom prst="rect">
            <a:avLst/>
          </a:prstGeom>
          <a:noFill/>
        </p:spPr>
        <p:txBody>
          <a:bodyPr wrap="square" rtlCol="0">
            <a:spAutoFit/>
          </a:bodyPr>
          <a:lstStyle/>
          <a:p>
            <a:pPr algn="ctr"/>
            <a:r>
              <a:rPr lang="en-US" sz="1800" i="1" dirty="0">
                <a:latin typeface="AvenirNext forINTUIT" panose="020B0503020202020204" pitchFamily="34" charset="77"/>
              </a:rPr>
              <a:t>MODELS</a:t>
            </a:r>
          </a:p>
          <a:p>
            <a:pPr algn="ctr"/>
            <a:r>
              <a:rPr lang="en-US" sz="1800" i="1" dirty="0">
                <a:latin typeface="AvenirNext forINTUIT" panose="020B0503020202020204" pitchFamily="34" charset="77"/>
              </a:rPr>
              <a:t>LABELS</a:t>
            </a:r>
          </a:p>
          <a:p>
            <a:pPr algn="ctr"/>
            <a:r>
              <a:rPr lang="en-US" sz="1800" i="1" dirty="0">
                <a:latin typeface="AvenirNext forINTUIT" panose="020B0503020202020204" pitchFamily="34" charset="77"/>
              </a:rPr>
              <a:t>PRECISION/RECALL</a:t>
            </a:r>
          </a:p>
          <a:p>
            <a:pPr algn="ctr"/>
            <a:r>
              <a:rPr lang="en-US" sz="1800" i="1" dirty="0">
                <a:latin typeface="AvenirNext forINTUIT" panose="020B0503020202020204" pitchFamily="34" charset="77"/>
              </a:rPr>
              <a:t>AUC</a:t>
            </a:r>
          </a:p>
          <a:p>
            <a:pPr algn="ctr"/>
            <a:r>
              <a:rPr lang="en-US" sz="1800" i="1" dirty="0">
                <a:latin typeface="AvenirNext forINTUIT" panose="020B0503020202020204" pitchFamily="34" charset="77"/>
              </a:rPr>
              <a:t>K-MEANS</a:t>
            </a:r>
          </a:p>
          <a:p>
            <a:pPr algn="ctr"/>
            <a:r>
              <a:rPr lang="en-US" sz="1800" i="1" dirty="0">
                <a:latin typeface="AvenirNext forINTUIT" panose="020B0503020202020204" pitchFamily="34" charset="77"/>
              </a:rPr>
              <a:t>HYPER-PERAMETER TUNING</a:t>
            </a:r>
          </a:p>
        </p:txBody>
      </p:sp>
      <p:sp>
        <p:nvSpPr>
          <p:cNvPr id="8" name="TextBox 7">
            <a:extLst>
              <a:ext uri="{FF2B5EF4-FFF2-40B4-BE49-F238E27FC236}">
                <a16:creationId xmlns:a16="http://schemas.microsoft.com/office/drawing/2014/main" id="{D86A741D-0B20-7747-9F83-5248B3902105}"/>
              </a:ext>
            </a:extLst>
          </p:cNvPr>
          <p:cNvSpPr txBox="1"/>
          <p:nvPr/>
        </p:nvSpPr>
        <p:spPr>
          <a:xfrm>
            <a:off x="7150678" y="2120387"/>
            <a:ext cx="2692571" cy="1754326"/>
          </a:xfrm>
          <a:prstGeom prst="rect">
            <a:avLst/>
          </a:prstGeom>
          <a:noFill/>
        </p:spPr>
        <p:txBody>
          <a:bodyPr wrap="square" rtlCol="0">
            <a:spAutoFit/>
          </a:bodyPr>
          <a:lstStyle/>
          <a:p>
            <a:pPr algn="ctr"/>
            <a:r>
              <a:rPr lang="en-US" sz="1800" i="1" dirty="0">
                <a:latin typeface="AvenirNext forINTUIT" panose="020B0503020202020204" pitchFamily="34" charset="77"/>
              </a:rPr>
              <a:t>3-CLICK RULE</a:t>
            </a:r>
          </a:p>
          <a:p>
            <a:pPr algn="ctr"/>
            <a:r>
              <a:rPr lang="en-US" sz="1800" i="1" dirty="0">
                <a:latin typeface="AvenirNext forINTUIT" panose="020B0503020202020204" pitchFamily="34" charset="77"/>
              </a:rPr>
              <a:t>GOLDEN RATIO</a:t>
            </a:r>
          </a:p>
          <a:p>
            <a:pPr algn="ctr"/>
            <a:r>
              <a:rPr lang="en-US" sz="1800" i="1" dirty="0">
                <a:latin typeface="AvenirNext forINTUIT" panose="020B0503020202020204" pitchFamily="34" charset="77"/>
              </a:rPr>
              <a:t>F-SHAPED PATTERN</a:t>
            </a:r>
          </a:p>
          <a:p>
            <a:pPr algn="ctr"/>
            <a:r>
              <a:rPr lang="en-US" sz="1800" i="1" dirty="0">
                <a:latin typeface="AvenirNext forINTUIT" panose="020B0503020202020204" pitchFamily="34" charset="77"/>
              </a:rPr>
              <a:t>WIREFRAME</a:t>
            </a:r>
          </a:p>
          <a:p>
            <a:pPr algn="ctr"/>
            <a:r>
              <a:rPr lang="en-US" sz="1800" i="1" dirty="0">
                <a:latin typeface="AvenirNext forINTUIT" panose="020B0503020202020204" pitchFamily="34" charset="77"/>
              </a:rPr>
              <a:t>CARD SORTING</a:t>
            </a:r>
          </a:p>
          <a:p>
            <a:pPr algn="ctr"/>
            <a:r>
              <a:rPr lang="en-US" sz="1800" i="1" dirty="0">
                <a:latin typeface="AvenirNext forINTUIT" panose="020B0503020202020204" pitchFamily="34" charset="77"/>
              </a:rPr>
              <a:t>HEATMAP</a:t>
            </a:r>
          </a:p>
        </p:txBody>
      </p:sp>
      <p:sp>
        <p:nvSpPr>
          <p:cNvPr id="6" name="Title 5">
            <a:extLst>
              <a:ext uri="{FF2B5EF4-FFF2-40B4-BE49-F238E27FC236}">
                <a16:creationId xmlns:a16="http://schemas.microsoft.com/office/drawing/2014/main" id="{14294461-191A-AA4C-9BB6-C6E9C629E360}"/>
              </a:ext>
            </a:extLst>
          </p:cNvPr>
          <p:cNvSpPr>
            <a:spLocks noGrp="1"/>
          </p:cNvSpPr>
          <p:nvPr>
            <p:ph type="title"/>
          </p:nvPr>
        </p:nvSpPr>
        <p:spPr/>
        <p:txBody>
          <a:bodyPr/>
          <a:lstStyle/>
          <a:p>
            <a:r>
              <a:rPr lang="en-US" dirty="0"/>
              <a:t>Data Science &amp; Design mindsets</a:t>
            </a:r>
          </a:p>
        </p:txBody>
      </p:sp>
      <p:pic>
        <p:nvPicPr>
          <p:cNvPr id="15" name="Picture 14">
            <a:extLst>
              <a:ext uri="{FF2B5EF4-FFF2-40B4-BE49-F238E27FC236}">
                <a16:creationId xmlns:a16="http://schemas.microsoft.com/office/drawing/2014/main" id="{632AC02B-C4E6-AE4F-B235-5D3A563789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149" b="1850"/>
          <a:stretch/>
        </p:blipFill>
        <p:spPr>
          <a:xfrm>
            <a:off x="4139738" y="977704"/>
            <a:ext cx="4525377" cy="3585986"/>
          </a:xfrm>
          <a:prstGeom prst="rect">
            <a:avLst/>
          </a:prstGeom>
        </p:spPr>
      </p:pic>
      <p:sp>
        <p:nvSpPr>
          <p:cNvPr id="16" name="Oval 15">
            <a:extLst>
              <a:ext uri="{FF2B5EF4-FFF2-40B4-BE49-F238E27FC236}">
                <a16:creationId xmlns:a16="http://schemas.microsoft.com/office/drawing/2014/main" id="{D4E28650-D26B-9940-B6D3-FDE4317488BB}"/>
              </a:ext>
            </a:extLst>
          </p:cNvPr>
          <p:cNvSpPr/>
          <p:nvPr/>
        </p:nvSpPr>
        <p:spPr>
          <a:xfrm>
            <a:off x="4023360" y="3516286"/>
            <a:ext cx="598516" cy="739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F7668E-A56B-8D4D-A2EA-402D45FE701A}"/>
              </a:ext>
            </a:extLst>
          </p:cNvPr>
          <p:cNvSpPr txBox="1"/>
          <p:nvPr/>
        </p:nvSpPr>
        <p:spPr>
          <a:xfrm>
            <a:off x="5144006" y="2225729"/>
            <a:ext cx="2838577" cy="1200329"/>
          </a:xfrm>
          <a:prstGeom prst="rect">
            <a:avLst/>
          </a:prstGeom>
          <a:noFill/>
        </p:spPr>
        <p:txBody>
          <a:bodyPr wrap="square" rtlCol="0">
            <a:spAutoFit/>
          </a:bodyPr>
          <a:lstStyle/>
          <a:p>
            <a:r>
              <a:rPr lang="en-US" sz="3600" i="1" dirty="0">
                <a:latin typeface="AvenirNext forINTUIT" panose="020B0503020202020204" pitchFamily="34" charset="77"/>
              </a:rPr>
              <a:t>CUSTOMER SUCCESS</a:t>
            </a:r>
          </a:p>
        </p:txBody>
      </p:sp>
      <p:sp>
        <p:nvSpPr>
          <p:cNvPr id="18" name="Oval 17">
            <a:extLst>
              <a:ext uri="{FF2B5EF4-FFF2-40B4-BE49-F238E27FC236}">
                <a16:creationId xmlns:a16="http://schemas.microsoft.com/office/drawing/2014/main" id="{83764FC0-3E1A-D24A-AD4D-F887B1CF7F02}"/>
              </a:ext>
            </a:extLst>
          </p:cNvPr>
          <p:cNvSpPr/>
          <p:nvPr/>
        </p:nvSpPr>
        <p:spPr>
          <a:xfrm>
            <a:off x="6063379" y="4453937"/>
            <a:ext cx="295697" cy="29569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0FF302-2CFE-1045-BFFA-79572098B304}"/>
              </a:ext>
            </a:extLst>
          </p:cNvPr>
          <p:cNvSpPr/>
          <p:nvPr/>
        </p:nvSpPr>
        <p:spPr>
          <a:xfrm>
            <a:off x="6117676" y="4895410"/>
            <a:ext cx="295697" cy="29569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07835"/>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500"/>
                                  </p:stCondLst>
                                  <p:childTnLst>
                                    <p:animMotion origin="layout" path="M -3.41235E-7 1.85185E-6 L 0.33759 1.85185E-6 " pathEditMode="relative" rAng="0" ptsTypes="AA">
                                      <p:cBhvr>
                                        <p:cTn id="6" dur="2500" fill="hold"/>
                                        <p:tgtEl>
                                          <p:spTgt spid="11"/>
                                        </p:tgtEl>
                                        <p:attrNameLst>
                                          <p:attrName>ppt_x</p:attrName>
                                          <p:attrName>ppt_y</p:attrName>
                                        </p:attrNameLst>
                                      </p:cBhvr>
                                      <p:rCtr x="16879" y="0"/>
                                    </p:animMotion>
                                  </p:childTnLst>
                                </p:cTn>
                              </p:par>
                              <p:par>
                                <p:cTn id="7" presetID="0" presetClass="path" presetSubtype="0" accel="50000" decel="50000" fill="hold" nodeType="withEffect">
                                  <p:stCondLst>
                                    <p:cond delay="500"/>
                                  </p:stCondLst>
                                  <p:childTnLst>
                                    <p:animMotion origin="layout" path="M -1.04194E-7 -3.33333E-6 L -0.30828 -3.33333E-6 " pathEditMode="relative" rAng="0" ptsTypes="AA">
                                      <p:cBhvr>
                                        <p:cTn id="8" dur="2500" fill="hold"/>
                                        <p:tgtEl>
                                          <p:spTgt spid="13"/>
                                        </p:tgtEl>
                                        <p:attrNameLst>
                                          <p:attrName>ppt_x</p:attrName>
                                          <p:attrName>ppt_y</p:attrName>
                                        </p:attrNameLst>
                                      </p:cBhvr>
                                      <p:rCtr x="-15421" y="0"/>
                                    </p:animMotion>
                                  </p:childTnLst>
                                </p:cTn>
                              </p:par>
                              <p:par>
                                <p:cTn id="9" presetID="10" presetClass="exit" presetSubtype="0" fill="hold" nodeType="with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50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10" presetClass="exit" presetSubtype="0" fill="hold" nodeType="withEffect">
                                  <p:stCondLst>
                                    <p:cond delay="50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xit" presetSubtype="0" fill="hold" grpId="0" nodeType="withEffect">
                                  <p:stCondLst>
                                    <p:cond delay="50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6" grpId="0" animBg="1"/>
      <p:bldP spid="17" grpId="0"/>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627C64-5CFD-CB42-B5E7-F343620AFC70}"/>
              </a:ext>
            </a:extLst>
          </p:cNvPr>
          <p:cNvGrpSpPr/>
          <p:nvPr/>
        </p:nvGrpSpPr>
        <p:grpSpPr>
          <a:xfrm>
            <a:off x="5466320" y="557699"/>
            <a:ext cx="5772621" cy="5742633"/>
            <a:chOff x="5076875" y="557699"/>
            <a:chExt cx="5772621" cy="5742633"/>
          </a:xfrm>
        </p:grpSpPr>
        <p:pic>
          <p:nvPicPr>
            <p:cNvPr id="213" name="D4D-Green.pdf" descr="D4D-Green.pdf"/>
            <p:cNvPicPr>
              <a:picLocks noChangeAspect="1"/>
            </p:cNvPicPr>
            <p:nvPr/>
          </p:nvPicPr>
          <p:blipFill>
            <a:blip r:embed="rId3"/>
            <a:stretch>
              <a:fillRect/>
            </a:stretch>
          </p:blipFill>
          <p:spPr>
            <a:xfrm>
              <a:off x="5076875" y="557699"/>
              <a:ext cx="5772621" cy="5742633"/>
            </a:xfrm>
            <a:prstGeom prst="rect">
              <a:avLst/>
            </a:prstGeom>
            <a:ln w="12700">
              <a:miter lim="400000"/>
            </a:ln>
          </p:spPr>
        </p:pic>
        <p:sp>
          <p:nvSpPr>
            <p:cNvPr id="214" name="Deep customer empathy"/>
            <p:cNvSpPr txBox="1"/>
            <p:nvPr/>
          </p:nvSpPr>
          <p:spPr>
            <a:xfrm>
              <a:off x="5479149" y="2332980"/>
              <a:ext cx="1769611" cy="5832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dirty="0"/>
                <a:t>Deep customer empathy</a:t>
              </a:r>
            </a:p>
          </p:txBody>
        </p:sp>
        <p:sp>
          <p:nvSpPr>
            <p:cNvPr id="215" name="Rapid experiments with customers"/>
            <p:cNvSpPr txBox="1"/>
            <p:nvPr/>
          </p:nvSpPr>
          <p:spPr>
            <a:xfrm>
              <a:off x="5826243" y="5509356"/>
              <a:ext cx="1906466"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dirty="0"/>
                <a:t>Rapid experiments with customers</a:t>
              </a:r>
            </a:p>
          </p:txBody>
        </p:sp>
        <p:sp>
          <p:nvSpPr>
            <p:cNvPr id="216" name="Go broad to go narrow"/>
            <p:cNvSpPr txBox="1"/>
            <p:nvPr/>
          </p:nvSpPr>
          <p:spPr>
            <a:xfrm>
              <a:off x="8949493" y="3937003"/>
              <a:ext cx="1338888"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Go broad to go narrow</a:t>
              </a:r>
            </a:p>
          </p:txBody>
        </p:sp>
      </p:grpSp>
      <p:sp>
        <p:nvSpPr>
          <p:cNvPr id="2" name="Title 1">
            <a:extLst>
              <a:ext uri="{FF2B5EF4-FFF2-40B4-BE49-F238E27FC236}">
                <a16:creationId xmlns:a16="http://schemas.microsoft.com/office/drawing/2014/main" id="{1C3109BE-0C8F-6E47-814E-02DCFC9205D3}"/>
              </a:ext>
            </a:extLst>
          </p:cNvPr>
          <p:cNvSpPr>
            <a:spLocks noGrp="1"/>
          </p:cNvSpPr>
          <p:nvPr>
            <p:ph type="title"/>
          </p:nvPr>
        </p:nvSpPr>
        <p:spPr/>
        <p:txBody>
          <a:bodyPr/>
          <a:lstStyle/>
          <a:p>
            <a:r>
              <a:rPr lang="en-US" dirty="0"/>
              <a:t>Data Science + Design Thinking</a:t>
            </a:r>
          </a:p>
        </p:txBody>
      </p:sp>
      <p:pic>
        <p:nvPicPr>
          <p:cNvPr id="14" name="Picture 13">
            <a:extLst>
              <a:ext uri="{FF2B5EF4-FFF2-40B4-BE49-F238E27FC236}">
                <a16:creationId xmlns:a16="http://schemas.microsoft.com/office/drawing/2014/main" id="{CFB7EF2B-1774-E940-80B2-37D61967BC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149" b="1850"/>
          <a:stretch/>
        </p:blipFill>
        <p:spPr>
          <a:xfrm>
            <a:off x="402626" y="977704"/>
            <a:ext cx="4525377" cy="3585986"/>
          </a:xfrm>
          <a:prstGeom prst="rect">
            <a:avLst/>
          </a:prstGeom>
        </p:spPr>
      </p:pic>
      <p:sp>
        <p:nvSpPr>
          <p:cNvPr id="15" name="Oval 14">
            <a:extLst>
              <a:ext uri="{FF2B5EF4-FFF2-40B4-BE49-F238E27FC236}">
                <a16:creationId xmlns:a16="http://schemas.microsoft.com/office/drawing/2014/main" id="{2B164A23-5152-204C-AF37-1B9B825A6CF5}"/>
              </a:ext>
            </a:extLst>
          </p:cNvPr>
          <p:cNvSpPr/>
          <p:nvPr/>
        </p:nvSpPr>
        <p:spPr>
          <a:xfrm>
            <a:off x="286248" y="3516286"/>
            <a:ext cx="598516" cy="739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85D1EC-27E1-FB44-B57C-0F5CFB3EB987}"/>
              </a:ext>
            </a:extLst>
          </p:cNvPr>
          <p:cNvSpPr/>
          <p:nvPr/>
        </p:nvSpPr>
        <p:spPr>
          <a:xfrm>
            <a:off x="2326267" y="4453937"/>
            <a:ext cx="295697" cy="29569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AD4302-AA3E-4D45-96B3-E3F12D24282E}"/>
              </a:ext>
            </a:extLst>
          </p:cNvPr>
          <p:cNvSpPr/>
          <p:nvPr/>
        </p:nvSpPr>
        <p:spPr>
          <a:xfrm>
            <a:off x="2380564" y="4895410"/>
            <a:ext cx="295697" cy="29569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9505129-7D73-3A43-963F-BE4D175DD282}"/>
              </a:ext>
            </a:extLst>
          </p:cNvPr>
          <p:cNvSpPr txBox="1"/>
          <p:nvPr/>
        </p:nvSpPr>
        <p:spPr>
          <a:xfrm>
            <a:off x="1380387" y="2225729"/>
            <a:ext cx="2838577" cy="1200329"/>
          </a:xfrm>
          <a:prstGeom prst="rect">
            <a:avLst/>
          </a:prstGeom>
          <a:noFill/>
        </p:spPr>
        <p:txBody>
          <a:bodyPr wrap="square" rtlCol="0">
            <a:spAutoFit/>
          </a:bodyPr>
          <a:lstStyle/>
          <a:p>
            <a:r>
              <a:rPr lang="en-US" sz="3600" i="1" dirty="0">
                <a:latin typeface="AvenirNext forINTUIT" panose="020B0503020202020204" pitchFamily="34" charset="77"/>
              </a:rPr>
              <a:t>CUSTOMER SUCCESS</a:t>
            </a:r>
          </a:p>
        </p:txBody>
      </p:sp>
      <p:pic>
        <p:nvPicPr>
          <p:cNvPr id="19" name="Picture 18">
            <a:extLst>
              <a:ext uri="{FF2B5EF4-FFF2-40B4-BE49-F238E27FC236}">
                <a16:creationId xmlns:a16="http://schemas.microsoft.com/office/drawing/2014/main" id="{34DF5152-2A76-2B46-ADCB-9A10C9B6F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0506" y="5051394"/>
            <a:ext cx="1072087" cy="1072087"/>
          </a:xfrm>
          <a:prstGeom prst="rect">
            <a:avLst/>
          </a:prstGeom>
        </p:spPr>
      </p:pic>
      <p:pic>
        <p:nvPicPr>
          <p:cNvPr id="20" name="Picture 19">
            <a:extLst>
              <a:ext uri="{FF2B5EF4-FFF2-40B4-BE49-F238E27FC236}">
                <a16:creationId xmlns:a16="http://schemas.microsoft.com/office/drawing/2014/main" id="{68895001-B3E8-C240-9955-7C3D36F67B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6512" y="5051393"/>
            <a:ext cx="1364359" cy="1364359"/>
          </a:xfrm>
          <a:prstGeom prst="rect">
            <a:avLst/>
          </a:prstGeom>
        </p:spPr>
      </p:pic>
    </p:spTree>
    <p:extLst>
      <p:ext uri="{BB962C8B-B14F-4D97-AF65-F5344CB8AC3E}">
        <p14:creationId xmlns:p14="http://schemas.microsoft.com/office/powerpoint/2010/main" val="2295725020"/>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6"/>
        <p:cNvGrpSpPr/>
        <p:nvPr/>
      </p:nvGrpSpPr>
      <p:grpSpPr>
        <a:xfrm>
          <a:off x="0" y="0"/>
          <a:ext cx="0" cy="0"/>
          <a:chOff x="0" y="0"/>
          <a:chExt cx="0" cy="0"/>
        </a:xfrm>
      </p:grpSpPr>
      <p:sp>
        <p:nvSpPr>
          <p:cNvPr id="5" name="TextBox 4">
            <a:extLst>
              <a:ext uri="{FF2B5EF4-FFF2-40B4-BE49-F238E27FC236}">
                <a16:creationId xmlns:a16="http://schemas.microsoft.com/office/drawing/2014/main" id="{B0CB0442-0C1C-2542-BA8D-BA22C8D30CAB}"/>
              </a:ext>
            </a:extLst>
          </p:cNvPr>
          <p:cNvSpPr txBox="1"/>
          <p:nvPr/>
        </p:nvSpPr>
        <p:spPr>
          <a:xfrm>
            <a:off x="3617263" y="1749031"/>
            <a:ext cx="6115237" cy="2585323"/>
          </a:xfrm>
          <a:prstGeom prst="rect">
            <a:avLst/>
          </a:prstGeom>
          <a:noFill/>
        </p:spPr>
        <p:txBody>
          <a:bodyPr wrap="square" rtlCol="0">
            <a:spAutoFit/>
          </a:bodyPr>
          <a:lstStyle/>
          <a:p>
            <a:r>
              <a:rPr lang="en-US" sz="5400" b="1" kern="1200" dirty="0">
                <a:latin typeface="AvenirNext forINTUIT"/>
              </a:rPr>
              <a:t> Thank you!</a:t>
            </a:r>
          </a:p>
          <a:p>
            <a:endParaRPr lang="en-US" sz="5400" b="1" kern="1200" dirty="0">
              <a:latin typeface="AvenirNext forINTUIT"/>
            </a:endParaRPr>
          </a:p>
          <a:p>
            <a:r>
              <a:rPr lang="en-US" sz="5400" kern="1200" dirty="0">
                <a:latin typeface="AvenirNext forINTUIT"/>
              </a:rPr>
              <a:t>@</a:t>
            </a:r>
            <a:r>
              <a:rPr lang="en-US" sz="5400" kern="1200" dirty="0" err="1">
                <a:latin typeface="AvenirNext forINTUIT"/>
              </a:rPr>
              <a:t>michael_radwin</a:t>
            </a:r>
            <a:endParaRPr lang="en-US" sz="5400" kern="1200" dirty="0">
              <a:latin typeface="AvenirNext forINTUIT"/>
            </a:endParaRPr>
          </a:p>
        </p:txBody>
      </p:sp>
      <p:pic>
        <p:nvPicPr>
          <p:cNvPr id="3" name="Picture 2">
            <a:extLst>
              <a:ext uri="{FF2B5EF4-FFF2-40B4-BE49-F238E27FC236}">
                <a16:creationId xmlns:a16="http://schemas.microsoft.com/office/drawing/2014/main" id="{1F1B2CF0-F719-7743-9264-E0631A853A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707" y="3055139"/>
            <a:ext cx="1557203" cy="15572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30FC74-88A8-3D41-976B-96DFCE2E147F}"/>
              </a:ext>
            </a:extLst>
          </p:cNvPr>
          <p:cNvSpPr>
            <a:spLocks noGrp="1"/>
          </p:cNvSpPr>
          <p:nvPr>
            <p:ph type="title"/>
          </p:nvPr>
        </p:nvSpPr>
        <p:spPr/>
        <p:txBody>
          <a:bodyPr/>
          <a:lstStyle/>
          <a:p>
            <a:r>
              <a:rPr lang="en-US" dirty="0"/>
              <a:t>Data science vs. design mindsets</a:t>
            </a:r>
          </a:p>
        </p:txBody>
      </p:sp>
      <p:pic>
        <p:nvPicPr>
          <p:cNvPr id="11" name="Picture 10">
            <a:extLst>
              <a:ext uri="{FF2B5EF4-FFF2-40B4-BE49-F238E27FC236}">
                <a16:creationId xmlns:a16="http://schemas.microsoft.com/office/drawing/2014/main" id="{CC9D2BC1-8B27-AB43-948B-6B840F23AE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699" y="5051394"/>
            <a:ext cx="1072087" cy="1072087"/>
          </a:xfrm>
          <a:prstGeom prst="rect">
            <a:avLst/>
          </a:prstGeom>
        </p:spPr>
      </p:pic>
      <p:pic>
        <p:nvPicPr>
          <p:cNvPr id="13" name="Picture 12">
            <a:extLst>
              <a:ext uri="{FF2B5EF4-FFF2-40B4-BE49-F238E27FC236}">
                <a16:creationId xmlns:a16="http://schemas.microsoft.com/office/drawing/2014/main" id="{3B117039-8D49-8B45-BE30-87DB780A39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1767" y="5051393"/>
            <a:ext cx="1364359" cy="1364359"/>
          </a:xfrm>
          <a:prstGeom prst="rect">
            <a:avLst/>
          </a:prstGeom>
        </p:spPr>
      </p:pic>
      <p:pic>
        <p:nvPicPr>
          <p:cNvPr id="4" name="Picture 3">
            <a:extLst>
              <a:ext uri="{FF2B5EF4-FFF2-40B4-BE49-F238E27FC236}">
                <a16:creationId xmlns:a16="http://schemas.microsoft.com/office/drawing/2014/main" id="{EBB32B6E-A6E6-6D40-A74D-E1A3D7AC8A73}"/>
              </a:ext>
            </a:extLst>
          </p:cNvPr>
          <p:cNvPicPr>
            <a:picLocks noChangeAspect="1"/>
          </p:cNvPicPr>
          <p:nvPr/>
        </p:nvPicPr>
        <p:blipFill>
          <a:blip r:embed="rId5"/>
          <a:stretch>
            <a:fillRect/>
          </a:stretch>
        </p:blipFill>
        <p:spPr>
          <a:xfrm>
            <a:off x="792699" y="1199374"/>
            <a:ext cx="5093195" cy="3653569"/>
          </a:xfrm>
          <a:prstGeom prst="rect">
            <a:avLst/>
          </a:prstGeom>
        </p:spPr>
      </p:pic>
      <p:pic>
        <p:nvPicPr>
          <p:cNvPr id="10" name="Picture 9">
            <a:extLst>
              <a:ext uri="{FF2B5EF4-FFF2-40B4-BE49-F238E27FC236}">
                <a16:creationId xmlns:a16="http://schemas.microsoft.com/office/drawing/2014/main" id="{64255E8F-DC32-F44D-8EFF-08FCE8C71A8D}"/>
              </a:ext>
            </a:extLst>
          </p:cNvPr>
          <p:cNvPicPr>
            <a:picLocks noChangeAspect="1"/>
          </p:cNvPicPr>
          <p:nvPr/>
        </p:nvPicPr>
        <p:blipFill>
          <a:blip r:embed="rId5"/>
          <a:stretch>
            <a:fillRect/>
          </a:stretch>
        </p:blipFill>
        <p:spPr>
          <a:xfrm flipH="1">
            <a:off x="6302931" y="1199373"/>
            <a:ext cx="5093195" cy="3653569"/>
          </a:xfrm>
          <a:prstGeom prst="rect">
            <a:avLst/>
          </a:prstGeom>
        </p:spPr>
      </p:pic>
      <p:sp>
        <p:nvSpPr>
          <p:cNvPr id="2" name="TextBox 1">
            <a:extLst>
              <a:ext uri="{FF2B5EF4-FFF2-40B4-BE49-F238E27FC236}">
                <a16:creationId xmlns:a16="http://schemas.microsoft.com/office/drawing/2014/main" id="{DE567EAE-FC01-DF4F-A9E2-DFEFD3467259}"/>
              </a:ext>
            </a:extLst>
          </p:cNvPr>
          <p:cNvSpPr txBox="1"/>
          <p:nvPr/>
        </p:nvSpPr>
        <p:spPr>
          <a:xfrm>
            <a:off x="1972362" y="1985917"/>
            <a:ext cx="3501298" cy="1754326"/>
          </a:xfrm>
          <a:prstGeom prst="rect">
            <a:avLst/>
          </a:prstGeom>
          <a:noFill/>
        </p:spPr>
        <p:txBody>
          <a:bodyPr wrap="square" rtlCol="0">
            <a:spAutoFit/>
          </a:bodyPr>
          <a:lstStyle/>
          <a:p>
            <a:pPr algn="ctr"/>
            <a:r>
              <a:rPr lang="en-US" sz="1800" i="1" dirty="0">
                <a:latin typeface="AvenirNext forINTUIT" panose="020B0503020202020204" pitchFamily="34" charset="77"/>
              </a:rPr>
              <a:t>MODELS</a:t>
            </a:r>
          </a:p>
          <a:p>
            <a:pPr algn="ctr"/>
            <a:r>
              <a:rPr lang="en-US" sz="1800" i="1" dirty="0">
                <a:latin typeface="AvenirNext forINTUIT" panose="020B0503020202020204" pitchFamily="34" charset="77"/>
              </a:rPr>
              <a:t>LABELS</a:t>
            </a:r>
          </a:p>
          <a:p>
            <a:pPr algn="ctr"/>
            <a:r>
              <a:rPr lang="en-US" sz="1800" i="1" dirty="0">
                <a:latin typeface="AvenirNext forINTUIT" panose="020B0503020202020204" pitchFamily="34" charset="77"/>
              </a:rPr>
              <a:t>PRECISION/RECALL</a:t>
            </a:r>
          </a:p>
          <a:p>
            <a:pPr algn="ctr"/>
            <a:r>
              <a:rPr lang="en-US" sz="1800" i="1" dirty="0">
                <a:latin typeface="AvenirNext forINTUIT" panose="020B0503020202020204" pitchFamily="34" charset="77"/>
              </a:rPr>
              <a:t>AUC</a:t>
            </a:r>
          </a:p>
          <a:p>
            <a:pPr algn="ctr"/>
            <a:r>
              <a:rPr lang="en-US" sz="1800" i="1" dirty="0">
                <a:latin typeface="AvenirNext forINTUIT" panose="020B0503020202020204" pitchFamily="34" charset="77"/>
              </a:rPr>
              <a:t>K-MEANS</a:t>
            </a:r>
          </a:p>
          <a:p>
            <a:pPr algn="ctr"/>
            <a:r>
              <a:rPr lang="en-US" sz="1800" i="1" dirty="0">
                <a:latin typeface="AvenirNext forINTUIT" panose="020B0503020202020204" pitchFamily="34" charset="77"/>
              </a:rPr>
              <a:t>HYPER-PERAMETER TUNING</a:t>
            </a:r>
          </a:p>
        </p:txBody>
      </p:sp>
      <p:sp>
        <p:nvSpPr>
          <p:cNvPr id="8" name="TextBox 7">
            <a:extLst>
              <a:ext uri="{FF2B5EF4-FFF2-40B4-BE49-F238E27FC236}">
                <a16:creationId xmlns:a16="http://schemas.microsoft.com/office/drawing/2014/main" id="{D86A741D-0B20-7747-9F83-5248B3902105}"/>
              </a:ext>
            </a:extLst>
          </p:cNvPr>
          <p:cNvSpPr txBox="1"/>
          <p:nvPr/>
        </p:nvSpPr>
        <p:spPr>
          <a:xfrm>
            <a:off x="7221070" y="2106940"/>
            <a:ext cx="2634647" cy="1754326"/>
          </a:xfrm>
          <a:prstGeom prst="rect">
            <a:avLst/>
          </a:prstGeom>
          <a:noFill/>
        </p:spPr>
        <p:txBody>
          <a:bodyPr wrap="square" rtlCol="0">
            <a:spAutoFit/>
          </a:bodyPr>
          <a:lstStyle/>
          <a:p>
            <a:pPr algn="ctr"/>
            <a:r>
              <a:rPr lang="en-US" sz="1800" i="1" dirty="0">
                <a:latin typeface="AvenirNext forINTUIT" panose="020B0503020202020204" pitchFamily="34" charset="77"/>
              </a:rPr>
              <a:t>3-CLICK RULE</a:t>
            </a:r>
          </a:p>
          <a:p>
            <a:pPr algn="ctr"/>
            <a:r>
              <a:rPr lang="en-US" sz="1800" i="1" dirty="0">
                <a:latin typeface="AvenirNext forINTUIT" panose="020B0503020202020204" pitchFamily="34" charset="77"/>
              </a:rPr>
              <a:t>GOLDEN RATIO</a:t>
            </a:r>
          </a:p>
          <a:p>
            <a:pPr algn="ctr"/>
            <a:r>
              <a:rPr lang="en-US" sz="1800" i="1" dirty="0">
                <a:latin typeface="AvenirNext forINTUIT" panose="020B0503020202020204" pitchFamily="34" charset="77"/>
              </a:rPr>
              <a:t>F-SHAPED PATTERN</a:t>
            </a:r>
          </a:p>
          <a:p>
            <a:pPr algn="ctr"/>
            <a:r>
              <a:rPr lang="en-US" sz="1800" i="1" dirty="0">
                <a:latin typeface="AvenirNext forINTUIT" panose="020B0503020202020204" pitchFamily="34" charset="77"/>
              </a:rPr>
              <a:t>WIREFRAME</a:t>
            </a:r>
          </a:p>
          <a:p>
            <a:pPr algn="ctr"/>
            <a:r>
              <a:rPr lang="en-US" sz="1800" i="1" dirty="0">
                <a:latin typeface="AvenirNext forINTUIT" panose="020B0503020202020204" pitchFamily="34" charset="77"/>
              </a:rPr>
              <a:t>CARD SORTING</a:t>
            </a:r>
          </a:p>
          <a:p>
            <a:pPr algn="ctr"/>
            <a:r>
              <a:rPr lang="en-US" sz="1800" i="1" dirty="0">
                <a:latin typeface="AvenirNext forINTUIT" panose="020B0503020202020204" pitchFamily="34" charset="77"/>
              </a:rPr>
              <a:t>HEATMAP</a:t>
            </a:r>
          </a:p>
        </p:txBody>
      </p:sp>
    </p:spTree>
    <p:extLst>
      <p:ext uri="{BB962C8B-B14F-4D97-AF65-F5344CB8AC3E}">
        <p14:creationId xmlns:p14="http://schemas.microsoft.com/office/powerpoint/2010/main" val="3267238106"/>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CB5EA0-C0BB-1941-A03B-DF6DCAFEDDC0}"/>
              </a:ext>
            </a:extLst>
          </p:cNvPr>
          <p:cNvSpPr>
            <a:spLocks noGrp="1"/>
          </p:cNvSpPr>
          <p:nvPr>
            <p:ph type="body" idx="1"/>
          </p:nvPr>
        </p:nvSpPr>
        <p:spPr/>
        <p:txBody>
          <a:bodyPr/>
          <a:lstStyle/>
          <a:p>
            <a:r>
              <a:rPr lang="en-US" dirty="0"/>
              <a:t>How can we come together?</a:t>
            </a:r>
          </a:p>
        </p:txBody>
      </p:sp>
    </p:spTree>
    <p:extLst>
      <p:ext uri="{BB962C8B-B14F-4D97-AF65-F5344CB8AC3E}">
        <p14:creationId xmlns:p14="http://schemas.microsoft.com/office/powerpoint/2010/main" val="2923110322"/>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627C64-5CFD-CB42-B5E7-F343620AFC70}"/>
              </a:ext>
            </a:extLst>
          </p:cNvPr>
          <p:cNvGrpSpPr/>
          <p:nvPr/>
        </p:nvGrpSpPr>
        <p:grpSpPr>
          <a:xfrm>
            <a:off x="4494040" y="557699"/>
            <a:ext cx="5772621" cy="5742633"/>
            <a:chOff x="3526374" y="557699"/>
            <a:chExt cx="5772621" cy="5742633"/>
          </a:xfrm>
        </p:grpSpPr>
        <p:pic>
          <p:nvPicPr>
            <p:cNvPr id="213" name="D4D-Green.pdf" descr="D4D-Green.pdf"/>
            <p:cNvPicPr>
              <a:picLocks noChangeAspect="1"/>
            </p:cNvPicPr>
            <p:nvPr/>
          </p:nvPicPr>
          <p:blipFill>
            <a:blip r:embed="rId3"/>
            <a:stretch>
              <a:fillRect/>
            </a:stretch>
          </p:blipFill>
          <p:spPr>
            <a:xfrm>
              <a:off x="3526374" y="557699"/>
              <a:ext cx="5772621" cy="5742633"/>
            </a:xfrm>
            <a:prstGeom prst="rect">
              <a:avLst/>
            </a:prstGeom>
            <a:ln w="12700">
              <a:miter lim="400000"/>
            </a:ln>
          </p:spPr>
        </p:pic>
        <p:sp>
          <p:nvSpPr>
            <p:cNvPr id="214" name="Deep customer empathy"/>
            <p:cNvSpPr txBox="1"/>
            <p:nvPr/>
          </p:nvSpPr>
          <p:spPr>
            <a:xfrm>
              <a:off x="3928648" y="2332980"/>
              <a:ext cx="1769611" cy="5832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Deep customer empathy</a:t>
              </a:r>
            </a:p>
          </p:txBody>
        </p:sp>
        <p:sp>
          <p:nvSpPr>
            <p:cNvPr id="215" name="Rapid experiments with customers"/>
            <p:cNvSpPr txBox="1"/>
            <p:nvPr/>
          </p:nvSpPr>
          <p:spPr>
            <a:xfrm>
              <a:off x="4275742" y="5509356"/>
              <a:ext cx="1906466"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Rapid experiments with customers</a:t>
              </a:r>
            </a:p>
          </p:txBody>
        </p:sp>
        <p:sp>
          <p:nvSpPr>
            <p:cNvPr id="216" name="Go broad to go narrow"/>
            <p:cNvSpPr txBox="1"/>
            <p:nvPr/>
          </p:nvSpPr>
          <p:spPr>
            <a:xfrm>
              <a:off x="7398992" y="3937003"/>
              <a:ext cx="1338888" cy="58324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3000"/>
              </a:lvl1pPr>
            </a:lstStyle>
            <a:p>
              <a:r>
                <a:rPr sz="1500"/>
                <a:t>Go broad to go narrow</a:t>
              </a:r>
            </a:p>
          </p:txBody>
        </p:sp>
      </p:grpSp>
      <p:sp>
        <p:nvSpPr>
          <p:cNvPr id="2" name="Title 1">
            <a:extLst>
              <a:ext uri="{FF2B5EF4-FFF2-40B4-BE49-F238E27FC236}">
                <a16:creationId xmlns:a16="http://schemas.microsoft.com/office/drawing/2014/main" id="{1C3109BE-0C8F-6E47-814E-02DCFC9205D3}"/>
              </a:ext>
            </a:extLst>
          </p:cNvPr>
          <p:cNvSpPr>
            <a:spLocks noGrp="1"/>
          </p:cNvSpPr>
          <p:nvPr>
            <p:ph type="title"/>
          </p:nvPr>
        </p:nvSpPr>
        <p:spPr/>
        <p:txBody>
          <a:bodyPr/>
          <a:lstStyle/>
          <a:p>
            <a:r>
              <a:rPr lang="en-US" dirty="0"/>
              <a:t>Solution:</a:t>
            </a:r>
            <a:br>
              <a:rPr lang="en-US" dirty="0"/>
            </a:br>
            <a:r>
              <a:rPr lang="en-US" dirty="0"/>
              <a:t>Design for Delight</a:t>
            </a:r>
          </a:p>
        </p:txBody>
      </p:sp>
    </p:spTree>
    <p:extLst>
      <p:ext uri="{BB962C8B-B14F-4D97-AF65-F5344CB8AC3E}">
        <p14:creationId xmlns:p14="http://schemas.microsoft.com/office/powerpoint/2010/main" val="3977052549"/>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D4D-Green.pdf" descr="D4D-Green.pdf"/>
          <p:cNvPicPr>
            <a:picLocks noChangeAspect="1"/>
          </p:cNvPicPr>
          <p:nvPr/>
        </p:nvPicPr>
        <p:blipFill>
          <a:blip r:embed="rId3"/>
          <a:stretch>
            <a:fillRect/>
          </a:stretch>
        </p:blipFill>
        <p:spPr>
          <a:xfrm>
            <a:off x="532109" y="404563"/>
            <a:ext cx="13422398" cy="13352670"/>
          </a:xfrm>
          <a:prstGeom prst="rect">
            <a:avLst/>
          </a:prstGeom>
          <a:ln w="12700">
            <a:miter lim="400000"/>
          </a:ln>
        </p:spPr>
      </p:pic>
      <p:sp>
        <p:nvSpPr>
          <p:cNvPr id="220" name="Deep customer empathy"/>
          <p:cNvSpPr txBox="1"/>
          <p:nvPr/>
        </p:nvSpPr>
        <p:spPr>
          <a:xfrm>
            <a:off x="1930438" y="4614239"/>
            <a:ext cx="3431718" cy="10209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Deep customer empathy</a:t>
            </a:r>
          </a:p>
        </p:txBody>
      </p:sp>
      <p:sp>
        <p:nvSpPr>
          <p:cNvPr id="221" name="Rapid experiments with customers"/>
          <p:cNvSpPr txBox="1"/>
          <p:nvPr/>
        </p:nvSpPr>
        <p:spPr>
          <a:xfrm>
            <a:off x="3033487" y="11993326"/>
            <a:ext cx="3100252" cy="12861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Rapid experiments with customers</a:t>
            </a:r>
          </a:p>
        </p:txBody>
      </p:sp>
      <p:sp>
        <p:nvSpPr>
          <p:cNvPr id="222" name="Go broad to go narrow"/>
          <p:cNvSpPr txBox="1"/>
          <p:nvPr/>
        </p:nvSpPr>
        <p:spPr>
          <a:xfrm>
            <a:off x="9839358" y="8208627"/>
            <a:ext cx="2453096" cy="128618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Go broad to go narrow</a:t>
            </a:r>
          </a:p>
        </p:txBody>
      </p:sp>
      <p:sp>
        <p:nvSpPr>
          <p:cNvPr id="223" name="Delight"/>
          <p:cNvSpPr txBox="1"/>
          <p:nvPr/>
        </p:nvSpPr>
        <p:spPr>
          <a:xfrm>
            <a:off x="4642379" y="7033129"/>
            <a:ext cx="3431718" cy="3077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spAutoFit/>
          </a:bodyPr>
          <a:lstStyle>
            <a:lvl1pPr algn="ctr">
              <a:defRPr sz="2800" cap="all">
                <a:latin typeface="AvenirNext forINTUIT Demi"/>
                <a:ea typeface="AvenirNext forINTUIT Demi"/>
                <a:cs typeface="AvenirNext forINTUIT Demi"/>
                <a:sym typeface="AvenirNext forINTUIT Demi"/>
              </a:defRPr>
            </a:lvl1pPr>
          </a:lstStyle>
          <a:p>
            <a:r>
              <a:rPr sz="1400"/>
              <a:t>Delight</a:t>
            </a:r>
          </a:p>
        </p:txBody>
      </p:sp>
      <p:sp>
        <p:nvSpPr>
          <p:cNvPr id="224" name="Empathy…"/>
          <p:cNvSpPr txBox="1"/>
          <p:nvPr/>
        </p:nvSpPr>
        <p:spPr>
          <a:xfrm>
            <a:off x="7084725" y="1076726"/>
            <a:ext cx="4261106" cy="20307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spAutoFit/>
          </a:bodyPr>
          <a:lstStyle/>
          <a:p>
            <a:pPr>
              <a:defRPr sz="7200" b="1">
                <a:solidFill>
                  <a:srgbClr val="32AC25"/>
                </a:solidFill>
              </a:defRPr>
            </a:pPr>
            <a:r>
              <a:rPr sz="3599" dirty="0">
                <a:solidFill>
                  <a:srgbClr val="0070C0"/>
                </a:solidFill>
              </a:rPr>
              <a:t>Empathy</a:t>
            </a:r>
          </a:p>
          <a:p>
            <a:pPr>
              <a:defRPr sz="6000">
                <a:latin typeface="AvenirNext forINTUIT Medium"/>
                <a:ea typeface="AvenirNext forINTUIT Medium"/>
                <a:cs typeface="AvenirNext forINTUIT Medium"/>
                <a:sym typeface="AvenirNext forINTUIT Medium"/>
              </a:defRPr>
            </a:pPr>
            <a:r>
              <a:rPr sz="2999" dirty="0"/>
              <a:t>Knowing customers better than they know themselves</a:t>
            </a:r>
          </a:p>
        </p:txBody>
      </p:sp>
    </p:spTree>
    <p:extLst>
      <p:ext uri="{BB962C8B-B14F-4D97-AF65-F5344CB8AC3E}">
        <p14:creationId xmlns:p14="http://schemas.microsoft.com/office/powerpoint/2010/main" val="1241930338"/>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Broad to narrow…"/>
          <p:cNvSpPr txBox="1"/>
          <p:nvPr/>
        </p:nvSpPr>
        <p:spPr>
          <a:xfrm>
            <a:off x="7084725" y="1076726"/>
            <a:ext cx="4261106" cy="15692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spAutoFit/>
          </a:bodyPr>
          <a:lstStyle/>
          <a:p>
            <a:pPr>
              <a:defRPr sz="7200" b="1">
                <a:solidFill>
                  <a:srgbClr val="32AC25"/>
                </a:solidFill>
              </a:defRPr>
            </a:pPr>
            <a:r>
              <a:rPr sz="3599" dirty="0">
                <a:solidFill>
                  <a:srgbClr val="0070C0"/>
                </a:solidFill>
              </a:rPr>
              <a:t>Broad to narrow</a:t>
            </a:r>
          </a:p>
          <a:p>
            <a:pPr>
              <a:defRPr sz="6000">
                <a:latin typeface="AvenirNext forINTUIT Medium"/>
                <a:ea typeface="AvenirNext forINTUIT Medium"/>
                <a:cs typeface="AvenirNext forINTUIT Medium"/>
                <a:sym typeface="AvenirNext forINTUIT Medium"/>
              </a:defRPr>
            </a:pPr>
            <a:r>
              <a:rPr sz="2999" dirty="0"/>
              <a:t>Iterating your way to the answer</a:t>
            </a:r>
          </a:p>
        </p:txBody>
      </p:sp>
      <p:pic>
        <p:nvPicPr>
          <p:cNvPr id="227" name="D4D-Green.pdf" descr="D4D-Green.pdf"/>
          <p:cNvPicPr>
            <a:picLocks noChangeAspect="1"/>
          </p:cNvPicPr>
          <p:nvPr/>
        </p:nvPicPr>
        <p:blipFill>
          <a:blip r:embed="rId3"/>
          <a:stretch>
            <a:fillRect/>
          </a:stretch>
        </p:blipFill>
        <p:spPr>
          <a:xfrm>
            <a:off x="-6828934" y="-3247377"/>
            <a:ext cx="13422398" cy="13352670"/>
          </a:xfrm>
          <a:prstGeom prst="rect">
            <a:avLst/>
          </a:prstGeom>
          <a:ln w="12700">
            <a:miter lim="400000"/>
          </a:ln>
        </p:spPr>
      </p:pic>
      <p:sp>
        <p:nvSpPr>
          <p:cNvPr id="228" name="Deep customer empathy"/>
          <p:cNvSpPr txBox="1"/>
          <p:nvPr/>
        </p:nvSpPr>
        <p:spPr>
          <a:xfrm>
            <a:off x="-5430604" y="962299"/>
            <a:ext cx="3431718" cy="10209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Deep customer empathy</a:t>
            </a:r>
          </a:p>
        </p:txBody>
      </p:sp>
      <p:sp>
        <p:nvSpPr>
          <p:cNvPr id="229" name="Rapid experiments with customers"/>
          <p:cNvSpPr txBox="1"/>
          <p:nvPr/>
        </p:nvSpPr>
        <p:spPr>
          <a:xfrm>
            <a:off x="-4505309" y="8392172"/>
            <a:ext cx="3100252" cy="11402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Rapid experiments with customers</a:t>
            </a:r>
          </a:p>
        </p:txBody>
      </p:sp>
      <p:sp>
        <p:nvSpPr>
          <p:cNvPr id="230" name="Go broad to go narrow"/>
          <p:cNvSpPr txBox="1"/>
          <p:nvPr/>
        </p:nvSpPr>
        <p:spPr>
          <a:xfrm>
            <a:off x="2478316" y="4555794"/>
            <a:ext cx="2453096" cy="128618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Go broad to go narrow</a:t>
            </a:r>
          </a:p>
        </p:txBody>
      </p:sp>
    </p:spTree>
    <p:extLst>
      <p:ext uri="{BB962C8B-B14F-4D97-AF65-F5344CB8AC3E}">
        <p14:creationId xmlns:p14="http://schemas.microsoft.com/office/powerpoint/2010/main" val="3603535729"/>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D4D-Green.pdf" descr="D4D-Green.pdf"/>
          <p:cNvPicPr>
            <a:picLocks noChangeAspect="1"/>
          </p:cNvPicPr>
          <p:nvPr/>
        </p:nvPicPr>
        <p:blipFill>
          <a:blip r:embed="rId3"/>
          <a:stretch>
            <a:fillRect/>
          </a:stretch>
        </p:blipFill>
        <p:spPr>
          <a:xfrm>
            <a:off x="-303469" y="-6983006"/>
            <a:ext cx="13422398" cy="13352670"/>
          </a:xfrm>
          <a:prstGeom prst="rect">
            <a:avLst/>
          </a:prstGeom>
          <a:ln w="12700">
            <a:miter lim="400000"/>
          </a:ln>
        </p:spPr>
      </p:pic>
      <p:sp>
        <p:nvSpPr>
          <p:cNvPr id="232" name="Rapid experiments…"/>
          <p:cNvSpPr txBox="1"/>
          <p:nvPr/>
        </p:nvSpPr>
        <p:spPr>
          <a:xfrm>
            <a:off x="7103621" y="3209770"/>
            <a:ext cx="4343783" cy="20307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spAutoFit/>
          </a:bodyPr>
          <a:lstStyle/>
          <a:p>
            <a:pPr>
              <a:defRPr sz="7200" b="1">
                <a:solidFill>
                  <a:srgbClr val="32AC25"/>
                </a:solidFill>
              </a:defRPr>
            </a:pPr>
            <a:r>
              <a:rPr sz="3599" dirty="0">
                <a:solidFill>
                  <a:srgbClr val="0070C0"/>
                </a:solidFill>
              </a:rPr>
              <a:t>Rapid experiments</a:t>
            </a:r>
          </a:p>
          <a:p>
            <a:pPr>
              <a:defRPr sz="6000">
                <a:latin typeface="AvenirNext forINTUIT Medium"/>
                <a:ea typeface="AvenirNext forINTUIT Medium"/>
                <a:cs typeface="AvenirNext forINTUIT Medium"/>
                <a:sym typeface="AvenirNext forINTUIT Medium"/>
              </a:defRPr>
            </a:pPr>
            <a:r>
              <a:rPr sz="2999" dirty="0"/>
              <a:t>Getting tangible and learning from customers quickly</a:t>
            </a:r>
          </a:p>
        </p:txBody>
      </p:sp>
      <p:sp>
        <p:nvSpPr>
          <p:cNvPr id="234" name="Deep customer empathy"/>
          <p:cNvSpPr txBox="1"/>
          <p:nvPr/>
        </p:nvSpPr>
        <p:spPr>
          <a:xfrm>
            <a:off x="1094860" y="-2774223"/>
            <a:ext cx="3431718" cy="10209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Deep customer empathy</a:t>
            </a:r>
          </a:p>
        </p:txBody>
      </p:sp>
      <p:sp>
        <p:nvSpPr>
          <p:cNvPr id="235" name="Rapid experiments with customers"/>
          <p:cNvSpPr txBox="1"/>
          <p:nvPr/>
        </p:nvSpPr>
        <p:spPr>
          <a:xfrm>
            <a:off x="2070942" y="4554078"/>
            <a:ext cx="3100252" cy="128618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Rapid experiments with customers</a:t>
            </a:r>
          </a:p>
        </p:txBody>
      </p:sp>
      <p:sp>
        <p:nvSpPr>
          <p:cNvPr id="236" name="Go broad to go narrow"/>
          <p:cNvSpPr txBox="1"/>
          <p:nvPr/>
        </p:nvSpPr>
        <p:spPr>
          <a:xfrm>
            <a:off x="9003780" y="820165"/>
            <a:ext cx="2453096" cy="12861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08" bIns="45708"/>
          <a:lstStyle>
            <a:lvl1pPr algn="ctr">
              <a:defRPr sz="5400"/>
            </a:lvl1pPr>
          </a:lstStyle>
          <a:p>
            <a:r>
              <a:rPr sz="2699"/>
              <a:t>Go broad to go narrow</a:t>
            </a:r>
          </a:p>
        </p:txBody>
      </p:sp>
    </p:spTree>
    <p:extLst>
      <p:ext uri="{BB962C8B-B14F-4D97-AF65-F5344CB8AC3E}">
        <p14:creationId xmlns:p14="http://schemas.microsoft.com/office/powerpoint/2010/main" val="527815877"/>
      </p:ext>
    </p:extLst>
  </p:cSld>
  <p:clrMapOvr>
    <a:masterClrMapping/>
  </p:clrMapOvr>
  <mc:AlternateContent xmlns:mc="http://schemas.openxmlformats.org/markup-compatibility/2006" xmlns:p14="http://schemas.microsoft.com/office/powerpoint/2010/main">
    <mc:Choice Requires="p14">
      <p:transition p14:dur="330">
        <p:fade/>
      </p:transition>
    </mc:Choice>
    <mc:Fallback xmlns="">
      <p:transition>
        <p:fade/>
      </p:transition>
    </mc:Fallback>
  </mc:AlternateContent>
</p:sld>
</file>

<file path=ppt/theme/theme1.xml><?xml version="1.0" encoding="utf-8"?>
<a:theme xmlns:a="http://schemas.openxmlformats.org/drawingml/2006/main" name="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USE_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Intuit v01">
  <a:themeElements>
    <a:clrScheme name="Intuit">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9253</TotalTime>
  <Words>4505</Words>
  <Application>Microsoft Macintosh PowerPoint</Application>
  <PresentationFormat>Custom</PresentationFormat>
  <Paragraphs>423</Paragraphs>
  <Slides>34</Slides>
  <Notes>34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34</vt:i4>
      </vt:variant>
    </vt:vector>
  </HeadingPairs>
  <TitlesOfParts>
    <vt:vector size="50" baseType="lpstr">
      <vt:lpstr>Arial</vt:lpstr>
      <vt:lpstr>Avenir</vt:lpstr>
      <vt:lpstr>Avenir Next Demi Bold</vt:lpstr>
      <vt:lpstr>Avenir Next For Intuit</vt:lpstr>
      <vt:lpstr>AvenirNext forINTUIT</vt:lpstr>
      <vt:lpstr>AvenirNext forINTUIT Demi</vt:lpstr>
      <vt:lpstr>AvenirNext forINTUIT Medium</vt:lpstr>
      <vt:lpstr>Calibri</vt:lpstr>
      <vt:lpstr>Courier New</vt:lpstr>
      <vt:lpstr>Merriweather Sans</vt:lpstr>
      <vt:lpstr>Symbol</vt:lpstr>
      <vt:lpstr>Times New Roman</vt:lpstr>
      <vt:lpstr>Wingdings</vt:lpstr>
      <vt:lpstr>Intuit v01</vt:lpstr>
      <vt:lpstr>3_USE_Intuit v01</vt:lpstr>
      <vt:lpstr>9_Intuit v01</vt:lpstr>
      <vt:lpstr>   Data Science + Design Thinking: a perfect blend to achieve the best user experience </vt:lpstr>
      <vt:lpstr>PowerPoint Presentation</vt:lpstr>
      <vt:lpstr>Great AI, bad design </vt:lpstr>
      <vt:lpstr>Data science vs. design mindsets</vt:lpstr>
      <vt:lpstr>PowerPoint Presentation</vt:lpstr>
      <vt:lpstr>Solution: Design for Delight</vt:lpstr>
      <vt:lpstr>PowerPoint Presentation</vt:lpstr>
      <vt:lpstr>PowerPoint Presentation</vt:lpstr>
      <vt:lpstr>PowerPoint Presentation</vt:lpstr>
      <vt:lpstr>Design for Delight</vt:lpstr>
      <vt:lpstr>PowerPoint Presentation</vt:lpstr>
      <vt:lpstr>Mint Overdraft Prediction</vt:lpstr>
      <vt:lpstr>Problem: </vt:lpstr>
      <vt:lpstr>We built a supervised ML model to predict overdraft </vt:lpstr>
      <vt:lpstr>PowerPoint Presentation</vt:lpstr>
      <vt:lpstr>PowerPoint Presentation</vt:lpstr>
      <vt:lpstr>D4D Method: 2x2 Narrowing</vt:lpstr>
      <vt:lpstr>D4D Method: 2x2 Narrowing</vt:lpstr>
      <vt:lpstr>QuickBooks Self-Employed SmartGroups</vt:lpstr>
      <vt:lpstr>Problem: </vt:lpstr>
      <vt:lpstr>We used pattern mining to group business vs. personal trips</vt:lpstr>
      <vt:lpstr>PowerPoint Presentation</vt:lpstr>
      <vt:lpstr>D4D Method: Rapid Experimentation &amp; Paper Prototyping</vt:lpstr>
      <vt:lpstr>D4D Method: Rapid Experimentation &amp; Paper Prototyping</vt:lpstr>
      <vt:lpstr>Standard Deduction vs. Itemized Deduction</vt:lpstr>
      <vt:lpstr>Problem: </vt:lpstr>
      <vt:lpstr>It wasn’t enough to build an SVI deduction prediction model</vt:lpstr>
      <vt:lpstr>Taxpayers needed us to “show our work”</vt:lpstr>
      <vt:lpstr>D4D Method: Follow-Me-Home</vt:lpstr>
      <vt:lpstr>D4D Method: Follow-Me-Home</vt:lpstr>
      <vt:lpstr>Data Science &amp; Design mindsets</vt:lpstr>
      <vt:lpstr>Data Science &amp; Design mindsets</vt:lpstr>
      <vt:lpstr>Data Science + Design Thinking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 Design Thinking: a perfect blend to achieve the best user experience</dc:title>
  <dc:creator>Washington, Lisa</dc:creator>
  <cp:lastModifiedBy>Radwin, Michael</cp:lastModifiedBy>
  <cp:revision>177</cp:revision>
  <dcterms:modified xsi:type="dcterms:W3CDTF">2019-09-13T03:54:50Z</dcterms:modified>
</cp:coreProperties>
</file>